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2" r:id="rId1"/>
    <p:sldMasterId id="2147483676" r:id="rId2"/>
  </p:sldMasterIdLst>
  <p:notesMasterIdLst>
    <p:notesMasterId r:id="rId13"/>
  </p:notesMasterIdLst>
  <p:sldIdLst>
    <p:sldId id="256" r:id="rId3"/>
    <p:sldId id="1175" r:id="rId4"/>
    <p:sldId id="1170" r:id="rId5"/>
    <p:sldId id="1163" r:id="rId6"/>
    <p:sldId id="1171" r:id="rId7"/>
    <p:sldId id="1172" r:id="rId8"/>
    <p:sldId id="1173" r:id="rId9"/>
    <p:sldId id="1174" r:id="rId10"/>
    <p:sldId id="1168" r:id="rId11"/>
    <p:sldId id="1169" r:id="rId12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0000FF"/>
    <a:srgbClr val="FEA501"/>
    <a:srgbClr val="FFCCCC"/>
    <a:srgbClr val="FF5050"/>
    <a:srgbClr val="FFFFFF"/>
    <a:srgbClr val="D18701"/>
    <a:srgbClr val="E99601"/>
    <a:srgbClr val="4F6228"/>
    <a:srgbClr val="C561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06799F8-075E-4A3A-A7F6-7FBC6576F1A4}" styleName="佈景主題樣式 2 - 輔色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24" autoAdjust="0"/>
    <p:restoredTop sz="87962" autoAdjust="0"/>
  </p:normalViewPr>
  <p:slideViewPr>
    <p:cSldViewPr>
      <p:cViewPr varScale="1">
        <p:scale>
          <a:sx n="118" d="100"/>
          <a:sy n="118" d="100"/>
        </p:scale>
        <p:origin x="264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1C04D-92C6-4440-A25D-E3C402A01B82}" type="datetimeFigureOut">
              <a:rPr lang="zh-TW" altLang="en-US" smtClean="0"/>
              <a:pPr/>
              <a:t>2021/8/25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62B16-5128-49FE-A81B-F83355BED55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4368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62B16-5128-49FE-A81B-F83355BED557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4496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aseline="0" dirty="0"/>
              <a:t>My ML work stems from the topic…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2E61EB-EDC0-4AD1-986E-5E4CDEDEAE1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677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62B16-5128-49FE-A81B-F83355BED557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4296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62B16-5128-49FE-A81B-F83355BED557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1197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62B16-5128-49FE-A81B-F83355BED557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9300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62B16-5128-49FE-A81B-F83355BED557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4666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62B16-5128-49FE-A81B-F83355BED557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7551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62B16-5128-49FE-A81B-F83355BED557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8782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aseline="0" dirty="0"/>
              <a:t>My ML work stems from the topic…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2E61EB-EDC0-4AD1-986E-5E4CDEDEAE1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5523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31" name="Rectangle 7"/>
          <p:cNvSpPr>
            <a:spLocks noGrp="1" noChangeArrowheads="1"/>
          </p:cNvSpPr>
          <p:nvPr>
            <p:ph type="ctrTitle"/>
          </p:nvPr>
        </p:nvSpPr>
        <p:spPr>
          <a:xfrm>
            <a:off x="1689102" y="1724025"/>
            <a:ext cx="8134351" cy="1081088"/>
          </a:xfrm>
        </p:spPr>
        <p:txBody>
          <a:bodyPr anchor="b"/>
          <a:lstStyle>
            <a:lvl1pPr>
              <a:lnSpc>
                <a:spcPct val="110000"/>
              </a:lnSpc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de-DE"/>
          </a:p>
        </p:txBody>
      </p:sp>
      <p:sp>
        <p:nvSpPr>
          <p:cNvPr id="111632" name="Rectangle 12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1680633" y="2949578"/>
            <a:ext cx="6064251" cy="1330325"/>
          </a:xfrm>
        </p:spPr>
        <p:txBody>
          <a:bodyPr tIns="45720" bIns="45720"/>
          <a:lstStyle>
            <a:lvl1pPr marL="0" indent="0">
              <a:buFont typeface="Wingdings" pitchFamily="2" charset="2"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按一下以編輯母片副標題樣式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919635" y="152403"/>
            <a:ext cx="2840567" cy="5649913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3700" y="152403"/>
            <a:ext cx="8322733" cy="5649913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272F3-E29F-4A42-B5F0-6AA6B381CCD9}" type="datetimeFigureOut">
              <a:rPr lang="zh-TW" altLang="en-US" smtClean="0"/>
              <a:t>2021/8/25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4B139-59E2-49BD-98D8-A4FBDDD6E9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85753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272F3-E29F-4A42-B5F0-6AA6B381CCD9}" type="datetimeFigureOut">
              <a:rPr lang="zh-TW" altLang="en-US" smtClean="0"/>
              <a:t>2021/8/25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4B139-59E2-49BD-98D8-A4FBDDD6E9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8754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272F3-E29F-4A42-B5F0-6AA6B381CCD9}" type="datetimeFigureOut">
              <a:rPr lang="zh-TW" altLang="en-US" smtClean="0"/>
              <a:t>2021/8/25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4B139-59E2-49BD-98D8-A4FBDDD6E9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70340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272F3-E29F-4A42-B5F0-6AA6B381CCD9}" type="datetimeFigureOut">
              <a:rPr lang="zh-TW" altLang="en-US" smtClean="0"/>
              <a:t>2021/8/25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4B139-59E2-49BD-98D8-A4FBDDD6E9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450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272F3-E29F-4A42-B5F0-6AA6B381CCD9}" type="datetimeFigureOut">
              <a:rPr lang="zh-TW" altLang="en-US" smtClean="0"/>
              <a:t>2021/8/25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4B139-59E2-49BD-98D8-A4FBDDD6E9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4170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272F3-E29F-4A42-B5F0-6AA6B381CCD9}" type="datetimeFigureOut">
              <a:rPr lang="zh-TW" altLang="en-US" smtClean="0"/>
              <a:t>2021/8/25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4B139-59E2-49BD-98D8-A4FBDDD6E9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49256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272F3-E29F-4A42-B5F0-6AA6B381CCD9}" type="datetimeFigureOut">
              <a:rPr lang="zh-TW" altLang="en-US" smtClean="0"/>
              <a:t>2021/8/25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4B139-59E2-49BD-98D8-A4FBDDD6E9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01185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272F3-E29F-4A42-B5F0-6AA6B381CCD9}" type="datetimeFigureOut">
              <a:rPr lang="zh-TW" altLang="en-US" smtClean="0"/>
              <a:t>2021/8/25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4B139-59E2-49BD-98D8-A4FBDDD6E9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8213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272F3-E29F-4A42-B5F0-6AA6B381CCD9}" type="datetimeFigureOut">
              <a:rPr lang="zh-TW" altLang="en-US" smtClean="0"/>
              <a:t>2021/8/25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4B139-59E2-49BD-98D8-A4FBDDD6E9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7065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272F3-E29F-4A42-B5F0-6AA6B381CCD9}" type="datetimeFigureOut">
              <a:rPr lang="zh-TW" altLang="en-US" smtClean="0"/>
              <a:t>2021/8/25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4B139-59E2-49BD-98D8-A4FBDDD6E9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64577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272F3-E29F-4A42-B5F0-6AA6B381CCD9}" type="datetimeFigureOut">
              <a:rPr lang="zh-TW" altLang="en-US" smtClean="0"/>
              <a:t>2021/8/25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4B139-59E2-49BD-98D8-A4FBDDD6E9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383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3701" y="1489075"/>
            <a:ext cx="5581651" cy="4313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8553" y="1489075"/>
            <a:ext cx="5581649" cy="4313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de-DE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3702" y="1489075"/>
            <a:ext cx="11366500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4165600" y="6365875"/>
            <a:ext cx="38608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</a:defRPr>
            </a:lvl1pPr>
          </a:lstStyle>
          <a:p>
            <a:endParaRPr lang="zh-TW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400052" y="152400"/>
            <a:ext cx="11360149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das Titelformat zu bearbeiten</a:t>
            </a:r>
          </a:p>
        </p:txBody>
      </p:sp>
      <p:sp>
        <p:nvSpPr>
          <p:cNvPr id="110597" name="Rectangle 5"/>
          <p:cNvSpPr>
            <a:spLocks noChangeArrowheads="1"/>
          </p:cNvSpPr>
          <p:nvPr/>
        </p:nvSpPr>
        <p:spPr bwMode="gray">
          <a:xfrm>
            <a:off x="292102" y="6365875"/>
            <a:ext cx="17907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sz="1000"/>
              <a:t>Page </a:t>
            </a:r>
            <a:r>
              <a:rPr lang="de-DE" sz="1000">
                <a:sym typeface="Wingdings" pitchFamily="2" charset="2"/>
              </a:rPr>
              <a:t></a:t>
            </a:r>
            <a:r>
              <a:rPr lang="de-DE" sz="1000"/>
              <a:t> </a:t>
            </a:r>
            <a:fld id="{3CA9C134-CEA7-44D8-A528-B1AB9547EF00}" type="slidenum">
              <a:rPr lang="de-DE" sz="1000"/>
              <a:pPr/>
              <a:t>‹#›</a:t>
            </a:fld>
            <a:endParaRPr lang="de-DE" sz="1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4" r:id="rId2"/>
    <p:sldLayoutId id="2147483673" r:id="rId3"/>
    <p:sldLayoutId id="2147483672" r:id="rId4"/>
    <p:sldLayoutId id="2147483671" r:id="rId5"/>
    <p:sldLayoutId id="2147483670" r:id="rId6"/>
    <p:sldLayoutId id="2147483669" r:id="rId7"/>
    <p:sldLayoutId id="2147483668" r:id="rId8"/>
    <p:sldLayoutId id="2147483667" r:id="rId9"/>
    <p:sldLayoutId id="2147483666" r:id="rId10"/>
    <p:sldLayoutId id="2147483665" r:id="rId11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180975" indent="-180975" algn="l" rtl="0" eaLnBrk="1" fontAlgn="base" hangingPunct="1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1" fontAlgn="base" hangingPunct="1">
        <a:spcBef>
          <a:spcPct val="0"/>
        </a:spcBef>
        <a:spcAft>
          <a:spcPct val="4000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720725" indent="-274638" algn="l" rtl="0" eaLnBrk="1" fontAlgn="base" hangingPunct="1">
        <a:spcBef>
          <a:spcPct val="0"/>
        </a:spcBef>
        <a:spcAft>
          <a:spcPct val="4000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987425" indent="-265113" algn="l" rtl="0" eaLnBrk="1" fontAlgn="base" hangingPunct="1">
        <a:spcBef>
          <a:spcPct val="0"/>
        </a:spcBef>
        <a:spcAft>
          <a:spcPct val="4000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1254125" indent="-265113" algn="l" rtl="0" eaLnBrk="1" fontAlgn="base" hangingPunct="1">
        <a:spcBef>
          <a:spcPct val="0"/>
        </a:spcBef>
        <a:spcAft>
          <a:spcPct val="4000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1711325" indent="-265113" algn="l" rtl="0" eaLnBrk="1" fontAlgn="base" hangingPunct="1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eaLnBrk="1" fontAlgn="base" hangingPunct="1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eaLnBrk="1" fontAlgn="base" hangingPunct="1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eaLnBrk="1" fontAlgn="base" hangingPunct="1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272F3-E29F-4A42-B5F0-6AA6B381CCD9}" type="datetimeFigureOut">
              <a:rPr lang="zh-TW" altLang="en-US" smtClean="0"/>
              <a:t>2021/8/25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4B139-59E2-49BD-98D8-A4FBDDD6E9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349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simtk.org/api_docs/openmm/api5_0/python/index.html" TargetMode="External"/><Relationship Id="rId3" Type="http://schemas.openxmlformats.org/officeDocument/2006/relationships/hyperlink" Target="https://openmm.org/" TargetMode="External"/><Relationship Id="rId7" Type="http://schemas.openxmlformats.org/officeDocument/2006/relationships/hyperlink" Target="https://simtk.org/projects/openm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openmm.org/latest/api-python/library.html" TargetMode="External"/><Relationship Id="rId5" Type="http://schemas.openxmlformats.org/officeDocument/2006/relationships/hyperlink" Target="http://docs.openmm.org/latest/api-python/app.html" TargetMode="External"/><Relationship Id="rId4" Type="http://schemas.openxmlformats.org/officeDocument/2006/relationships/hyperlink" Target="http://docs.openmm.org/latest/userguide/" TargetMode="External"/><Relationship Id="rId9" Type="http://schemas.openxmlformats.org/officeDocument/2006/relationships/hyperlink" Target="https://github.com/openmm/openm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7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8.wmf"/><Relationship Id="rId10" Type="http://schemas.openxmlformats.org/officeDocument/2006/relationships/image" Target="../media/image6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10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png"/><Relationship Id="rId5" Type="http://schemas.openxmlformats.org/officeDocument/2006/relationships/image" Target="../media/image11.wmf"/><Relationship Id="rId4" Type="http://schemas.openxmlformats.org/officeDocument/2006/relationships/oleObject" Target="../embeddings/oleObject5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40788747/internal-working-of-scipy-integrate-od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scipy.org/doc/scipy/reference/generated/scipy.integrate.ode.html" TargetMode="External"/><Relationship Id="rId4" Type="http://schemas.openxmlformats.org/officeDocument/2006/relationships/hyperlink" Target="https://github.com/qutip/qutip/issues/82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375920" y="4192865"/>
            <a:ext cx="6264696" cy="648070"/>
          </a:xfrm>
        </p:spPr>
        <p:txBody>
          <a:bodyPr/>
          <a:lstStyle/>
          <a:p>
            <a:r>
              <a:rPr lang="en-US" altLang="zh-TW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itchFamily="34" charset="-120"/>
                <a:cs typeface="Times New Roman" pitchFamily="18" charset="0"/>
              </a:rPr>
              <a:t>Edited by</a:t>
            </a:r>
            <a:r>
              <a:rPr lang="zh-TW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itchFamily="34" charset="-120"/>
                <a:cs typeface="Times New Roman" pitchFamily="18" charset="0"/>
              </a:rPr>
              <a:t> </a:t>
            </a:r>
            <a:r>
              <a:rPr lang="en-US" altLang="zh-TW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itchFamily="34" charset="-120"/>
                <a:cs typeface="Times New Roman" pitchFamily="18" charset="0"/>
              </a:rPr>
              <a:t>Chun-I </a:t>
            </a:r>
            <a:r>
              <a:rPr lang="en-US" altLang="zh-TW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itchFamily="34" charset="-120"/>
                <a:cs typeface="Times New Roman" pitchFamily="18" charset="0"/>
              </a:rPr>
              <a:t>Wang</a:t>
            </a:r>
            <a:endParaRPr lang="zh-TW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軟正黑體" pitchFamily="34" charset="-120"/>
              <a:cs typeface="Times New Roman" pitchFamily="18" charset="0"/>
            </a:endParaRPr>
          </a:p>
        </p:txBody>
      </p:sp>
      <p:sp>
        <p:nvSpPr>
          <p:cNvPr id="5" name="副標題 2"/>
          <p:cNvSpPr txBox="1">
            <a:spLocks/>
          </p:cNvSpPr>
          <p:nvPr/>
        </p:nvSpPr>
        <p:spPr bwMode="gray">
          <a:xfrm>
            <a:off x="6821455" y="5062026"/>
            <a:ext cx="4824536" cy="57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>
              <a:spcAft>
                <a:spcPct val="40000"/>
              </a:spcAft>
              <a:defRPr/>
            </a:pPr>
            <a:r>
              <a:rPr lang="en-US" altLang="zh-TW" sz="32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軟正黑體" pitchFamily="34" charset="-120"/>
                <a:cs typeface="Times New Roman" pitchFamily="18" charset="0"/>
              </a:rPr>
              <a:t>Last update: 2021.08.25</a:t>
            </a:r>
            <a:endParaRPr lang="en-US" altLang="zh-TW" sz="3200" b="1" kern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軟正黑體" pitchFamily="34" charset="-120"/>
              <a:cs typeface="Times New Roman" pitchFamily="18" charset="0"/>
            </a:endParaRPr>
          </a:p>
        </p:txBody>
      </p:sp>
      <p:sp>
        <p:nvSpPr>
          <p:cNvPr id="6" name="標題 7"/>
          <p:cNvSpPr txBox="1">
            <a:spLocks/>
          </p:cNvSpPr>
          <p:nvPr/>
        </p:nvSpPr>
        <p:spPr bwMode="gray">
          <a:xfrm>
            <a:off x="0" y="2060848"/>
            <a:ext cx="12192000" cy="1320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US" altLang="zh-TW" sz="7200" kern="0" spc="-3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軟正黑體" pitchFamily="34" charset="-120"/>
                <a:cs typeface="Times New Roman" pitchFamily="18" charset="0"/>
              </a:rPr>
              <a:t>Charge Transport Simulation</a:t>
            </a:r>
            <a:endParaRPr lang="zh-TW" altLang="en-US" sz="7200" kern="0" spc="6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微軟正黑體" pitchFamily="34" charset="-120"/>
              <a:cs typeface="Times New Roman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735960" y="5857067"/>
            <a:ext cx="60723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A50021"/>
                </a:solidFill>
              </a:rPr>
              <a:t>Also check Elderberry</a:t>
            </a:r>
          </a:p>
          <a:p>
            <a:r>
              <a:rPr lang="en-US" altLang="zh-TW" b="1" dirty="0">
                <a:solidFill>
                  <a:srgbClr val="A50021"/>
                </a:solidFill>
              </a:rPr>
              <a:t>/work/</a:t>
            </a:r>
            <a:r>
              <a:rPr lang="en-US" altLang="zh-TW" b="1" dirty="0" err="1">
                <a:solidFill>
                  <a:srgbClr val="A50021"/>
                </a:solidFill>
              </a:rPr>
              <a:t>junyiwang</a:t>
            </a:r>
            <a:r>
              <a:rPr lang="en-US" altLang="zh-TW" b="1" dirty="0">
                <a:solidFill>
                  <a:srgbClr val="A50021"/>
                </a:solidFill>
              </a:rPr>
              <a:t>/</a:t>
            </a:r>
            <a:r>
              <a:rPr lang="en-US" altLang="zh-TW" b="1" dirty="0" err="1">
                <a:solidFill>
                  <a:srgbClr val="A50021"/>
                </a:solidFill>
              </a:rPr>
              <a:t>Charge_Transport_Simulation</a:t>
            </a:r>
            <a:endParaRPr lang="zh-TW" altLang="en-US" b="1" dirty="0">
              <a:solidFill>
                <a:srgbClr val="A5002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群組 77"/>
          <p:cNvGrpSpPr/>
          <p:nvPr/>
        </p:nvGrpSpPr>
        <p:grpSpPr>
          <a:xfrm>
            <a:off x="7599589" y="3776875"/>
            <a:ext cx="4248471" cy="1439582"/>
            <a:chOff x="335360" y="534181"/>
            <a:chExt cx="2502525" cy="1439582"/>
          </a:xfrm>
        </p:grpSpPr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75F5C819-28FC-E340-897D-0E801928671D}"/>
                </a:ext>
              </a:extLst>
            </p:cNvPr>
            <p:cNvSpPr/>
            <p:nvPr/>
          </p:nvSpPr>
          <p:spPr>
            <a:xfrm>
              <a:off x="335360" y="534181"/>
              <a:ext cx="2502525" cy="143958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0" name="文字方塊 79"/>
            <p:cNvSpPr txBox="1"/>
            <p:nvPr/>
          </p:nvSpPr>
          <p:spPr>
            <a:xfrm>
              <a:off x="335360" y="677619"/>
              <a:ext cx="250252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fontAlgn="auto"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2800" b="1" dirty="0">
                  <a:solidFill>
                    <a:srgbClr val="4472C4">
                      <a:lumMod val="50000"/>
                    </a:srgbClr>
                  </a:solidFill>
                  <a:latin typeface="Arial" panose="020B0604020202020204"/>
                </a:rPr>
                <a:t>ML Prediction for Electronic Coupling</a:t>
              </a:r>
              <a:endParaRPr lang="da-DK" altLang="zh-TW" sz="2800" b="1" dirty="0">
                <a:solidFill>
                  <a:srgbClr val="4472C4">
                    <a:lumMod val="50000"/>
                  </a:srgbClr>
                </a:solidFill>
                <a:latin typeface="Arial" panose="020B0604020202020204"/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15B62B29-EE49-124A-B2F6-CC18DEFAE709}"/>
                </a:ext>
              </a:extLst>
            </p:cNvPr>
            <p:cNvSpPr/>
            <p:nvPr/>
          </p:nvSpPr>
          <p:spPr>
            <a:xfrm>
              <a:off x="335361" y="1399053"/>
              <a:ext cx="2502524" cy="5027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51" fontAlgn="auto">
                <a:lnSpc>
                  <a:spcPts val="3200"/>
                </a:lnSpc>
                <a:spcBef>
                  <a:spcPts val="0"/>
                </a:spcBef>
                <a:spcAft>
                  <a:spcPts val="0"/>
                </a:spcAft>
                <a:buSzPct val="80000"/>
                <a:defRPr/>
              </a:pPr>
              <a:r>
                <a:rPr lang="en-US" altLang="zh-TW" sz="1800" kern="0" dirty="0" smtClean="0">
                  <a:ea typeface="新細明體" panose="02020500000000000000" pitchFamily="18" charset="-120"/>
                  <a:cs typeface="Times New Roman" panose="02020603050405020304" pitchFamily="18" charset="0"/>
                </a:rPr>
                <a:t>subroutine_ML_Prediction.py</a:t>
              </a:r>
              <a:endParaRPr lang="en-US" altLang="zh-TW" sz="1800" kern="0" dirty="0"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2" name="群組 51"/>
          <p:cNvGrpSpPr/>
          <p:nvPr/>
        </p:nvGrpSpPr>
        <p:grpSpPr>
          <a:xfrm>
            <a:off x="6591483" y="1509192"/>
            <a:ext cx="5256582" cy="863184"/>
            <a:chOff x="335360" y="534181"/>
            <a:chExt cx="3096344" cy="863184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75F5C819-28FC-E340-897D-0E801928671D}"/>
                </a:ext>
              </a:extLst>
            </p:cNvPr>
            <p:cNvSpPr/>
            <p:nvPr/>
          </p:nvSpPr>
          <p:spPr>
            <a:xfrm>
              <a:off x="335360" y="534181"/>
              <a:ext cx="3096344" cy="86318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335361" y="549874"/>
              <a:ext cx="30963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2800" b="1" dirty="0">
                  <a:solidFill>
                    <a:srgbClr val="4472C4">
                      <a:lumMod val="50000"/>
                    </a:srgbClr>
                  </a:solidFill>
                  <a:latin typeface="Arial" panose="020B0604020202020204"/>
                </a:rPr>
                <a:t>Generate </a:t>
              </a:r>
              <a:r>
                <a:rPr lang="en-US" altLang="zh-TW" sz="2800" b="1" dirty="0" err="1">
                  <a:solidFill>
                    <a:srgbClr val="4472C4">
                      <a:lumMod val="50000"/>
                    </a:srgbClr>
                  </a:solidFill>
                  <a:latin typeface="Arial" panose="020B0604020202020204"/>
                </a:rPr>
                <a:t>QChem</a:t>
              </a:r>
              <a:r>
                <a:rPr lang="en-US" altLang="zh-TW" sz="2800" b="1" dirty="0">
                  <a:solidFill>
                    <a:srgbClr val="4472C4">
                      <a:lumMod val="50000"/>
                    </a:srgbClr>
                  </a:solidFill>
                  <a:latin typeface="Arial" panose="020B0604020202020204"/>
                </a:rPr>
                <a:t> </a:t>
              </a:r>
              <a:r>
                <a:rPr lang="en-US" altLang="zh-TW" sz="2800" b="1" dirty="0" smtClean="0">
                  <a:solidFill>
                    <a:srgbClr val="4472C4">
                      <a:lumMod val="50000"/>
                    </a:srgbClr>
                  </a:solidFill>
                  <a:latin typeface="Arial" panose="020B0604020202020204"/>
                </a:rPr>
                <a:t>Input File</a:t>
              </a:r>
              <a:endParaRPr lang="da-DK" altLang="zh-TW" sz="2800" b="1" dirty="0">
                <a:solidFill>
                  <a:srgbClr val="4472C4">
                    <a:lumMod val="50000"/>
                  </a:srgbClr>
                </a:solidFill>
                <a:latin typeface="Arial" panose="020B0604020202020204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15B62B29-EE49-124A-B2F6-CC18DEFAE709}"/>
                </a:ext>
              </a:extLst>
            </p:cNvPr>
            <p:cNvSpPr/>
            <p:nvPr/>
          </p:nvSpPr>
          <p:spPr>
            <a:xfrm>
              <a:off x="335360" y="944676"/>
              <a:ext cx="3096344" cy="4526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51" fontAlgn="auto">
                <a:lnSpc>
                  <a:spcPts val="3200"/>
                </a:lnSpc>
                <a:spcBef>
                  <a:spcPts val="0"/>
                </a:spcBef>
                <a:spcAft>
                  <a:spcPts val="0"/>
                </a:spcAft>
                <a:buSzPct val="80000"/>
                <a:defRPr/>
              </a:pPr>
              <a:r>
                <a:rPr lang="en-US" altLang="zh-TW" sz="1800" kern="0" dirty="0">
                  <a:ea typeface="新細明體" panose="02020500000000000000" pitchFamily="18" charset="-120"/>
                  <a:cs typeface="Times New Roman" panose="02020603050405020304" pitchFamily="18" charset="0"/>
                </a:rPr>
                <a:t>subroutine_Generate_QChem_Input.py</a:t>
              </a:r>
            </a:p>
          </p:txBody>
        </p:sp>
      </p:grpSp>
      <p:grpSp>
        <p:nvGrpSpPr>
          <p:cNvPr id="56" name="群組 55"/>
          <p:cNvGrpSpPr/>
          <p:nvPr/>
        </p:nvGrpSpPr>
        <p:grpSpPr>
          <a:xfrm>
            <a:off x="6375454" y="542820"/>
            <a:ext cx="5472611" cy="913198"/>
            <a:chOff x="335359" y="534180"/>
            <a:chExt cx="3223594" cy="913198"/>
          </a:xfrm>
        </p:grpSpPr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75F5C819-28FC-E340-897D-0E801928671D}"/>
                </a:ext>
              </a:extLst>
            </p:cNvPr>
            <p:cNvSpPr/>
            <p:nvPr/>
          </p:nvSpPr>
          <p:spPr>
            <a:xfrm>
              <a:off x="335359" y="534180"/>
              <a:ext cx="3223593" cy="91319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9" name="文字方塊 58"/>
            <p:cNvSpPr txBox="1"/>
            <p:nvPr/>
          </p:nvSpPr>
          <p:spPr>
            <a:xfrm>
              <a:off x="335362" y="599305"/>
              <a:ext cx="32235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2800" b="1" dirty="0" smtClean="0">
                  <a:solidFill>
                    <a:srgbClr val="4472C4">
                      <a:lumMod val="50000"/>
                    </a:srgbClr>
                  </a:solidFill>
                  <a:latin typeface="Arial" panose="020B0604020202020204"/>
                </a:rPr>
                <a:t>Report Molecular Structure</a:t>
              </a:r>
              <a:endParaRPr lang="da-DK" altLang="zh-TW" sz="2800" b="1" dirty="0">
                <a:solidFill>
                  <a:srgbClr val="4472C4">
                    <a:lumMod val="50000"/>
                  </a:srgbClr>
                </a:solidFill>
                <a:latin typeface="Arial" panose="020B0604020202020204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15B62B29-EE49-124A-B2F6-CC18DEFAE709}"/>
                </a:ext>
              </a:extLst>
            </p:cNvPr>
            <p:cNvSpPr/>
            <p:nvPr/>
          </p:nvSpPr>
          <p:spPr>
            <a:xfrm>
              <a:off x="335360" y="944676"/>
              <a:ext cx="3223592" cy="5027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51" fontAlgn="auto">
                <a:lnSpc>
                  <a:spcPts val="3200"/>
                </a:lnSpc>
                <a:spcBef>
                  <a:spcPts val="0"/>
                </a:spcBef>
                <a:spcAft>
                  <a:spcPts val="0"/>
                </a:spcAft>
                <a:buSzPct val="80000"/>
                <a:defRPr/>
              </a:pPr>
              <a:r>
                <a:rPr lang="en-US" altLang="zh-TW" sz="1800" kern="0" dirty="0">
                  <a:ea typeface="新細明體" panose="02020500000000000000" pitchFamily="18" charset="-120"/>
                  <a:cs typeface="Times New Roman" panose="02020603050405020304" pitchFamily="18" charset="0"/>
                </a:rPr>
                <a:t>subroutine_Report_Molecular_Structure.py</a:t>
              </a:r>
            </a:p>
          </p:txBody>
        </p:sp>
      </p:grpSp>
      <p:cxnSp>
        <p:nvCxnSpPr>
          <p:cNvPr id="24" name="直線單箭頭接點 23"/>
          <p:cNvCxnSpPr/>
          <p:nvPr/>
        </p:nvCxnSpPr>
        <p:spPr>
          <a:xfrm flipH="1" flipV="1">
            <a:off x="6432906" y="1089273"/>
            <a:ext cx="620" cy="1660828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/>
          <p:nvPr/>
        </p:nvCxnSpPr>
        <p:spPr>
          <a:xfrm flipV="1">
            <a:off x="6735494" y="2005014"/>
            <a:ext cx="0" cy="1074412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群組 40"/>
          <p:cNvGrpSpPr/>
          <p:nvPr/>
        </p:nvGrpSpPr>
        <p:grpSpPr>
          <a:xfrm>
            <a:off x="4431239" y="2473654"/>
            <a:ext cx="3096345" cy="1290356"/>
            <a:chOff x="335360" y="404664"/>
            <a:chExt cx="3096345" cy="1290356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75F5C819-28FC-E340-897D-0E801928671D}"/>
                </a:ext>
              </a:extLst>
            </p:cNvPr>
            <p:cNvSpPr/>
            <p:nvPr/>
          </p:nvSpPr>
          <p:spPr>
            <a:xfrm>
              <a:off x="335360" y="404664"/>
              <a:ext cx="3096344" cy="129035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335361" y="534181"/>
              <a:ext cx="30963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3200" b="1" dirty="0">
                  <a:solidFill>
                    <a:srgbClr val="4472C4">
                      <a:lumMod val="50000"/>
                    </a:srgbClr>
                  </a:solidFill>
                  <a:latin typeface="Arial" panose="020B0604020202020204"/>
                </a:rPr>
                <a:t>Molecule List</a:t>
              </a:r>
              <a:endParaRPr lang="da-DK" altLang="zh-TW" sz="3200" b="1" dirty="0">
                <a:solidFill>
                  <a:srgbClr val="4472C4">
                    <a:lumMod val="50000"/>
                  </a:srgbClr>
                </a:solidFill>
                <a:latin typeface="Arial" panose="020B0604020202020204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15B62B29-EE49-124A-B2F6-CC18DEFAE709}"/>
                </a:ext>
              </a:extLst>
            </p:cNvPr>
            <p:cNvSpPr/>
            <p:nvPr/>
          </p:nvSpPr>
          <p:spPr>
            <a:xfrm>
              <a:off x="335360" y="1052736"/>
              <a:ext cx="3096344" cy="5027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351" fontAlgn="auto">
                <a:lnSpc>
                  <a:spcPts val="3200"/>
                </a:lnSpc>
                <a:spcBef>
                  <a:spcPts val="0"/>
                </a:spcBef>
                <a:spcAft>
                  <a:spcPts val="0"/>
                </a:spcAft>
                <a:buSzPct val="80000"/>
                <a:defRPr/>
              </a:pPr>
              <a:r>
                <a:rPr lang="en-US" altLang="zh-TW" sz="1800" kern="0" dirty="0">
                  <a:ea typeface="新細明體" panose="02020500000000000000" pitchFamily="18" charset="-120"/>
                  <a:cs typeface="Times New Roman" panose="02020603050405020304" pitchFamily="18" charset="0"/>
                </a:rPr>
                <a:t>subroutine_Molecule_List.py</a:t>
              </a:r>
            </a:p>
          </p:txBody>
        </p:sp>
      </p:grpSp>
      <p:cxnSp>
        <p:nvCxnSpPr>
          <p:cNvPr id="50" name="直線箭頭接點 18">
            <a:extLst>
              <a:ext uri="{FF2B5EF4-FFF2-40B4-BE49-F238E27FC236}">
                <a16:creationId xmlns:a16="http://schemas.microsoft.com/office/drawing/2014/main" id="{C021F67C-1630-BF4E-868C-F0C8D6693F77}"/>
              </a:ext>
            </a:extLst>
          </p:cNvPr>
          <p:cNvCxnSpPr>
            <a:cxnSpLocks/>
          </p:cNvCxnSpPr>
          <p:nvPr/>
        </p:nvCxnSpPr>
        <p:spPr>
          <a:xfrm>
            <a:off x="5637557" y="1988724"/>
            <a:ext cx="0" cy="756000"/>
          </a:xfrm>
          <a:prstGeom prst="straightConnector1">
            <a:avLst/>
          </a:prstGeom>
          <a:ln w="165100">
            <a:solidFill>
              <a:srgbClr val="A5002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群組 71"/>
          <p:cNvGrpSpPr/>
          <p:nvPr/>
        </p:nvGrpSpPr>
        <p:grpSpPr>
          <a:xfrm>
            <a:off x="7599589" y="2622827"/>
            <a:ext cx="4248471" cy="913197"/>
            <a:chOff x="335360" y="534181"/>
            <a:chExt cx="2502525" cy="913197"/>
          </a:xfrm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75F5C819-28FC-E340-897D-0E801928671D}"/>
                </a:ext>
              </a:extLst>
            </p:cNvPr>
            <p:cNvSpPr/>
            <p:nvPr/>
          </p:nvSpPr>
          <p:spPr>
            <a:xfrm>
              <a:off x="335360" y="534181"/>
              <a:ext cx="2502525" cy="86318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4" name="文字方塊 73"/>
            <p:cNvSpPr txBox="1"/>
            <p:nvPr/>
          </p:nvSpPr>
          <p:spPr>
            <a:xfrm>
              <a:off x="335361" y="633365"/>
              <a:ext cx="250252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fontAlgn="auto">
                <a:lnSpc>
                  <a:spcPts val="3000"/>
                </a:lnSpc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en-US" altLang="zh-TW" sz="2800" b="1" dirty="0">
                  <a:solidFill>
                    <a:srgbClr val="4472C4">
                      <a:lumMod val="50000"/>
                    </a:srgbClr>
                  </a:solidFill>
                  <a:latin typeface="Arial" panose="020B0604020202020204"/>
                </a:rPr>
                <a:t>Generate ML Feature</a:t>
              </a:r>
              <a:endParaRPr lang="da-DK" altLang="zh-TW" sz="2800" b="1" dirty="0">
                <a:solidFill>
                  <a:srgbClr val="4472C4">
                    <a:lumMod val="50000"/>
                  </a:srgbClr>
                </a:solidFill>
                <a:latin typeface="Arial" panose="020B0604020202020204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15B62B29-EE49-124A-B2F6-CC18DEFAE709}"/>
                </a:ext>
              </a:extLst>
            </p:cNvPr>
            <p:cNvSpPr/>
            <p:nvPr/>
          </p:nvSpPr>
          <p:spPr>
            <a:xfrm>
              <a:off x="505023" y="944676"/>
              <a:ext cx="2205616" cy="5027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351" fontAlgn="auto">
                <a:lnSpc>
                  <a:spcPts val="3200"/>
                </a:lnSpc>
                <a:spcBef>
                  <a:spcPts val="0"/>
                </a:spcBef>
                <a:spcAft>
                  <a:spcPts val="0"/>
                </a:spcAft>
                <a:buSzPct val="80000"/>
                <a:defRPr/>
              </a:pPr>
              <a:r>
                <a:rPr lang="en-US" altLang="zh-TW" sz="1800" kern="0" dirty="0">
                  <a:ea typeface="新細明體" panose="02020500000000000000" pitchFamily="18" charset="-120"/>
                  <a:cs typeface="Times New Roman" panose="02020603050405020304" pitchFamily="18" charset="0"/>
                </a:rPr>
                <a:t>subroutine_Feature_Generation.py</a:t>
              </a:r>
            </a:p>
          </p:txBody>
        </p:sp>
      </p:grpSp>
      <p:cxnSp>
        <p:nvCxnSpPr>
          <p:cNvPr id="65" name="直線箭頭接點 18">
            <a:extLst>
              <a:ext uri="{FF2B5EF4-FFF2-40B4-BE49-F238E27FC236}">
                <a16:creationId xmlns:a16="http://schemas.microsoft.com/office/drawing/2014/main" id="{C021F67C-1630-BF4E-868C-F0C8D6693F77}"/>
              </a:ext>
            </a:extLst>
          </p:cNvPr>
          <p:cNvCxnSpPr>
            <a:cxnSpLocks/>
          </p:cNvCxnSpPr>
          <p:nvPr/>
        </p:nvCxnSpPr>
        <p:spPr>
          <a:xfrm flipV="1">
            <a:off x="7311560" y="3050199"/>
            <a:ext cx="432000" cy="0"/>
          </a:xfrm>
          <a:prstGeom prst="straightConnector1">
            <a:avLst/>
          </a:prstGeom>
          <a:ln w="127000">
            <a:solidFill>
              <a:srgbClr val="A50021"/>
            </a:solidFill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群組 83"/>
          <p:cNvGrpSpPr/>
          <p:nvPr/>
        </p:nvGrpSpPr>
        <p:grpSpPr>
          <a:xfrm>
            <a:off x="470799" y="2490829"/>
            <a:ext cx="3867372" cy="1290356"/>
            <a:chOff x="-537119" y="404664"/>
            <a:chExt cx="3867372" cy="1290356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75F5C819-28FC-E340-897D-0E801928671D}"/>
                </a:ext>
              </a:extLst>
            </p:cNvPr>
            <p:cNvSpPr/>
            <p:nvPr/>
          </p:nvSpPr>
          <p:spPr>
            <a:xfrm>
              <a:off x="-537118" y="404664"/>
              <a:ext cx="3867370" cy="129035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6" name="文字方塊 85"/>
            <p:cNvSpPr txBox="1"/>
            <p:nvPr/>
          </p:nvSpPr>
          <p:spPr>
            <a:xfrm>
              <a:off x="-537117" y="534181"/>
              <a:ext cx="38673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3200" b="1" dirty="0">
                  <a:solidFill>
                    <a:srgbClr val="4472C4">
                      <a:lumMod val="50000"/>
                    </a:srgbClr>
                  </a:solidFill>
                  <a:latin typeface="Arial" panose="020B0604020202020204"/>
                </a:rPr>
                <a:t>Force Field Update</a:t>
              </a:r>
              <a:endParaRPr lang="da-DK" altLang="zh-TW" sz="3200" b="1" dirty="0">
                <a:solidFill>
                  <a:srgbClr val="4472C4">
                    <a:lumMod val="50000"/>
                  </a:srgbClr>
                </a:solidFill>
                <a:latin typeface="Arial" panose="020B0604020202020204"/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15B62B29-EE49-124A-B2F6-CC18DEFAE709}"/>
                </a:ext>
              </a:extLst>
            </p:cNvPr>
            <p:cNvSpPr/>
            <p:nvPr/>
          </p:nvSpPr>
          <p:spPr>
            <a:xfrm>
              <a:off x="-537119" y="1052736"/>
              <a:ext cx="3867371" cy="5027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51" fontAlgn="auto">
                <a:lnSpc>
                  <a:spcPts val="3200"/>
                </a:lnSpc>
                <a:spcBef>
                  <a:spcPts val="0"/>
                </a:spcBef>
                <a:spcAft>
                  <a:spcPts val="0"/>
                </a:spcAft>
                <a:buSzPct val="80000"/>
                <a:defRPr/>
              </a:pPr>
              <a:r>
                <a:rPr lang="en-US" altLang="zh-TW" sz="1800" kern="0" dirty="0">
                  <a:ea typeface="新細明體" panose="02020500000000000000" pitchFamily="18" charset="-120"/>
                  <a:cs typeface="Times New Roman" panose="02020603050405020304" pitchFamily="18" charset="0"/>
                </a:rPr>
                <a:t>subroutine_Force_Field_Update.py</a:t>
              </a:r>
            </a:p>
          </p:txBody>
        </p:sp>
      </p:grpSp>
      <p:cxnSp>
        <p:nvCxnSpPr>
          <p:cNvPr id="88" name="直線箭頭接點 18">
            <a:extLst>
              <a:ext uri="{FF2B5EF4-FFF2-40B4-BE49-F238E27FC236}">
                <a16:creationId xmlns:a16="http://schemas.microsoft.com/office/drawing/2014/main" id="{C021F67C-1630-BF4E-868C-F0C8D6693F77}"/>
              </a:ext>
            </a:extLst>
          </p:cNvPr>
          <p:cNvCxnSpPr>
            <a:cxnSpLocks/>
          </p:cNvCxnSpPr>
          <p:nvPr/>
        </p:nvCxnSpPr>
        <p:spPr>
          <a:xfrm>
            <a:off x="2487024" y="1947938"/>
            <a:ext cx="0" cy="756000"/>
          </a:xfrm>
          <a:prstGeom prst="straightConnector1">
            <a:avLst/>
          </a:prstGeom>
          <a:ln w="165100">
            <a:solidFill>
              <a:srgbClr val="A5002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群組 88"/>
          <p:cNvGrpSpPr/>
          <p:nvPr/>
        </p:nvGrpSpPr>
        <p:grpSpPr>
          <a:xfrm>
            <a:off x="1385842" y="3917943"/>
            <a:ext cx="2952329" cy="1298514"/>
            <a:chOff x="335360" y="534181"/>
            <a:chExt cx="2502525" cy="1439582"/>
          </a:xfrm>
        </p:grpSpPr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75F5C819-28FC-E340-897D-0E801928671D}"/>
                </a:ext>
              </a:extLst>
            </p:cNvPr>
            <p:cNvSpPr/>
            <p:nvPr/>
          </p:nvSpPr>
          <p:spPr>
            <a:xfrm>
              <a:off x="335360" y="534181"/>
              <a:ext cx="2502525" cy="143958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1" name="文字方塊 90"/>
            <p:cNvSpPr txBox="1"/>
            <p:nvPr/>
          </p:nvSpPr>
          <p:spPr>
            <a:xfrm>
              <a:off x="335360" y="742430"/>
              <a:ext cx="25025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3200" b="1" dirty="0">
                  <a:solidFill>
                    <a:srgbClr val="4472C4">
                      <a:lumMod val="50000"/>
                    </a:srgbClr>
                  </a:solidFill>
                  <a:latin typeface="Arial" panose="020B0604020202020204"/>
                </a:rPr>
                <a:t>Site </a:t>
              </a:r>
              <a:r>
                <a:rPr lang="en-US" altLang="zh-TW" sz="3200" b="1" dirty="0" smtClean="0">
                  <a:solidFill>
                    <a:srgbClr val="4472C4">
                      <a:lumMod val="50000"/>
                    </a:srgbClr>
                  </a:solidFill>
                  <a:latin typeface="Arial" panose="020B0604020202020204"/>
                </a:rPr>
                <a:t>Energy</a:t>
              </a:r>
              <a:endParaRPr lang="da-DK" altLang="zh-TW" sz="3200" b="1" dirty="0">
                <a:solidFill>
                  <a:srgbClr val="4472C4">
                    <a:lumMod val="50000"/>
                  </a:srgbClr>
                </a:solidFill>
                <a:latin typeface="Arial" panose="020B0604020202020204"/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15B62B29-EE49-124A-B2F6-CC18DEFAE709}"/>
                </a:ext>
              </a:extLst>
            </p:cNvPr>
            <p:cNvSpPr/>
            <p:nvPr/>
          </p:nvSpPr>
          <p:spPr>
            <a:xfrm>
              <a:off x="335361" y="1246486"/>
              <a:ext cx="2502524" cy="4526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51" fontAlgn="auto">
                <a:lnSpc>
                  <a:spcPts val="3200"/>
                </a:lnSpc>
                <a:spcBef>
                  <a:spcPts val="0"/>
                </a:spcBef>
                <a:spcAft>
                  <a:spcPts val="0"/>
                </a:spcAft>
                <a:buSzPct val="80000"/>
                <a:defRPr/>
              </a:pPr>
              <a:r>
                <a:rPr lang="en-US" altLang="zh-TW" sz="1800" kern="0" dirty="0">
                  <a:ea typeface="新細明體" panose="02020500000000000000" pitchFamily="18" charset="-120"/>
                  <a:cs typeface="Times New Roman" panose="02020603050405020304" pitchFamily="18" charset="0"/>
                </a:rPr>
                <a:t>subroutine_Site_Energy.py</a:t>
              </a:r>
            </a:p>
          </p:txBody>
        </p:sp>
      </p:grpSp>
      <p:cxnSp>
        <p:nvCxnSpPr>
          <p:cNvPr id="93" name="直線箭頭接點 18">
            <a:extLst>
              <a:ext uri="{FF2B5EF4-FFF2-40B4-BE49-F238E27FC236}">
                <a16:creationId xmlns:a16="http://schemas.microsoft.com/office/drawing/2014/main" id="{C021F67C-1630-BF4E-868C-F0C8D6693F77}"/>
              </a:ext>
            </a:extLst>
          </p:cNvPr>
          <p:cNvCxnSpPr>
            <a:cxnSpLocks/>
          </p:cNvCxnSpPr>
          <p:nvPr/>
        </p:nvCxnSpPr>
        <p:spPr>
          <a:xfrm flipH="1">
            <a:off x="9711134" y="3485943"/>
            <a:ext cx="48" cy="432000"/>
          </a:xfrm>
          <a:prstGeom prst="straightConnector1">
            <a:avLst/>
          </a:prstGeom>
          <a:ln w="127000">
            <a:solidFill>
              <a:srgbClr val="A50021"/>
            </a:solidFill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箭頭接點 18">
            <a:extLst>
              <a:ext uri="{FF2B5EF4-FFF2-40B4-BE49-F238E27FC236}">
                <a16:creationId xmlns:a16="http://schemas.microsoft.com/office/drawing/2014/main" id="{C021F67C-1630-BF4E-868C-F0C8D6693F77}"/>
              </a:ext>
            </a:extLst>
          </p:cNvPr>
          <p:cNvCxnSpPr>
            <a:cxnSpLocks/>
          </p:cNvCxnSpPr>
          <p:nvPr/>
        </p:nvCxnSpPr>
        <p:spPr>
          <a:xfrm flipH="1">
            <a:off x="2997147" y="3770213"/>
            <a:ext cx="48" cy="432000"/>
          </a:xfrm>
          <a:prstGeom prst="straightConnector1">
            <a:avLst/>
          </a:prstGeom>
          <a:ln w="127000">
            <a:solidFill>
              <a:srgbClr val="A50021"/>
            </a:solidFill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群組 94"/>
          <p:cNvGrpSpPr/>
          <p:nvPr/>
        </p:nvGrpSpPr>
        <p:grpSpPr>
          <a:xfrm>
            <a:off x="4503247" y="3910702"/>
            <a:ext cx="2952329" cy="1298514"/>
            <a:chOff x="335360" y="534181"/>
            <a:chExt cx="2502525" cy="1439582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75F5C819-28FC-E340-897D-0E801928671D}"/>
                </a:ext>
              </a:extLst>
            </p:cNvPr>
            <p:cNvSpPr/>
            <p:nvPr/>
          </p:nvSpPr>
          <p:spPr>
            <a:xfrm>
              <a:off x="335360" y="534181"/>
              <a:ext cx="2502525" cy="143958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7" name="文字方塊 96"/>
            <p:cNvSpPr txBox="1"/>
            <p:nvPr/>
          </p:nvSpPr>
          <p:spPr>
            <a:xfrm>
              <a:off x="335360" y="742430"/>
              <a:ext cx="2502525" cy="648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3200" b="1" dirty="0">
                  <a:solidFill>
                    <a:srgbClr val="4472C4">
                      <a:lumMod val="50000"/>
                    </a:srgbClr>
                  </a:solidFill>
                  <a:latin typeface="Arial" panose="020B0604020202020204"/>
                </a:rPr>
                <a:t>Hamiltonian</a:t>
              </a:r>
              <a:endParaRPr lang="da-DK" altLang="zh-TW" sz="3200" b="1" dirty="0">
                <a:solidFill>
                  <a:srgbClr val="4472C4">
                    <a:lumMod val="50000"/>
                  </a:srgbClr>
                </a:solidFill>
                <a:latin typeface="Arial" panose="020B0604020202020204"/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15B62B29-EE49-124A-B2F6-CC18DEFAE709}"/>
                </a:ext>
              </a:extLst>
            </p:cNvPr>
            <p:cNvSpPr/>
            <p:nvPr/>
          </p:nvSpPr>
          <p:spPr>
            <a:xfrm>
              <a:off x="335361" y="1246486"/>
              <a:ext cx="2502524" cy="5018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51" fontAlgn="auto">
                <a:lnSpc>
                  <a:spcPts val="3200"/>
                </a:lnSpc>
                <a:spcBef>
                  <a:spcPts val="0"/>
                </a:spcBef>
                <a:spcAft>
                  <a:spcPts val="0"/>
                </a:spcAft>
                <a:buSzPct val="80000"/>
                <a:defRPr/>
              </a:pPr>
              <a:r>
                <a:rPr lang="en-US" altLang="zh-TW" sz="1800" kern="0" dirty="0">
                  <a:ea typeface="新細明體" panose="02020500000000000000" pitchFamily="18" charset="-120"/>
                  <a:cs typeface="Times New Roman" panose="02020603050405020304" pitchFamily="18" charset="0"/>
                </a:rPr>
                <a:t>subroutine_Hamiltonian.py</a:t>
              </a:r>
            </a:p>
          </p:txBody>
        </p:sp>
      </p:grpSp>
      <p:cxnSp>
        <p:nvCxnSpPr>
          <p:cNvPr id="99" name="直線箭頭接點 18">
            <a:extLst>
              <a:ext uri="{FF2B5EF4-FFF2-40B4-BE49-F238E27FC236}">
                <a16:creationId xmlns:a16="http://schemas.microsoft.com/office/drawing/2014/main" id="{C021F67C-1630-BF4E-868C-F0C8D6693F77}"/>
              </a:ext>
            </a:extLst>
          </p:cNvPr>
          <p:cNvCxnSpPr>
            <a:cxnSpLocks/>
          </p:cNvCxnSpPr>
          <p:nvPr/>
        </p:nvCxnSpPr>
        <p:spPr>
          <a:xfrm flipH="1" flipV="1">
            <a:off x="7311608" y="4528983"/>
            <a:ext cx="432000" cy="0"/>
          </a:xfrm>
          <a:prstGeom prst="straightConnector1">
            <a:avLst/>
          </a:prstGeom>
          <a:ln w="127000">
            <a:solidFill>
              <a:srgbClr val="A50021"/>
            </a:solidFill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箭頭接點 18">
            <a:extLst>
              <a:ext uri="{FF2B5EF4-FFF2-40B4-BE49-F238E27FC236}">
                <a16:creationId xmlns:a16="http://schemas.microsoft.com/office/drawing/2014/main" id="{C021F67C-1630-BF4E-868C-F0C8D6693F77}"/>
              </a:ext>
            </a:extLst>
          </p:cNvPr>
          <p:cNvCxnSpPr>
            <a:cxnSpLocks/>
          </p:cNvCxnSpPr>
          <p:nvPr/>
        </p:nvCxnSpPr>
        <p:spPr>
          <a:xfrm>
            <a:off x="4215264" y="4528983"/>
            <a:ext cx="432000" cy="0"/>
          </a:xfrm>
          <a:prstGeom prst="straightConnector1">
            <a:avLst/>
          </a:prstGeom>
          <a:ln w="127000">
            <a:solidFill>
              <a:srgbClr val="A50021"/>
            </a:solidFill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箭頭接點 18">
            <a:extLst>
              <a:ext uri="{FF2B5EF4-FFF2-40B4-BE49-F238E27FC236}">
                <a16:creationId xmlns:a16="http://schemas.microsoft.com/office/drawing/2014/main" id="{C021F67C-1630-BF4E-868C-F0C8D6693F77}"/>
              </a:ext>
            </a:extLst>
          </p:cNvPr>
          <p:cNvCxnSpPr>
            <a:cxnSpLocks/>
          </p:cNvCxnSpPr>
          <p:nvPr/>
        </p:nvCxnSpPr>
        <p:spPr>
          <a:xfrm flipH="1">
            <a:off x="5968807" y="3770213"/>
            <a:ext cx="48" cy="432000"/>
          </a:xfrm>
          <a:prstGeom prst="straightConnector1">
            <a:avLst/>
          </a:prstGeom>
          <a:ln w="127000">
            <a:solidFill>
              <a:srgbClr val="A50021"/>
            </a:solidFill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群組 109"/>
          <p:cNvGrpSpPr/>
          <p:nvPr/>
        </p:nvGrpSpPr>
        <p:grpSpPr>
          <a:xfrm>
            <a:off x="8802520" y="5428289"/>
            <a:ext cx="2983756" cy="987536"/>
            <a:chOff x="7432724" y="5510693"/>
            <a:chExt cx="3487812" cy="987536"/>
          </a:xfrm>
        </p:grpSpPr>
        <p:sp>
          <p:nvSpPr>
            <p:cNvPr id="108" name="文字方塊 107">
              <a:extLst>
                <a:ext uri="{FF2B5EF4-FFF2-40B4-BE49-F238E27FC236}">
                  <a16:creationId xmlns:a16="http://schemas.microsoft.com/office/drawing/2014/main" id="{C3B0EDF9-250C-1A47-9937-21156B533544}"/>
                </a:ext>
              </a:extLst>
            </p:cNvPr>
            <p:cNvSpPr txBox="1"/>
            <p:nvPr/>
          </p:nvSpPr>
          <p:spPr>
            <a:xfrm>
              <a:off x="7432724" y="5597908"/>
              <a:ext cx="348781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fontAlgn="auto"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TW" sz="2800" b="1" dirty="0">
                  <a:solidFill>
                    <a:srgbClr val="4472C4">
                      <a:lumMod val="50000"/>
                    </a:srgbClr>
                  </a:solidFill>
                  <a:latin typeface="Arial" panose="020B0604020202020204"/>
                  <a:cs typeface="+mn-cs"/>
                </a:rPr>
                <a:t>Nonadiabatic Coupling (NAC</a:t>
              </a:r>
              <a:r>
                <a:rPr lang="en-US" altLang="zh-TW" sz="3200" b="1" dirty="0">
                  <a:solidFill>
                    <a:srgbClr val="4472C4">
                      <a:lumMod val="50000"/>
                    </a:srgbClr>
                  </a:solidFill>
                  <a:latin typeface="Arial" panose="020B0604020202020204"/>
                  <a:cs typeface="+mn-cs"/>
                </a:rPr>
                <a:t>)</a:t>
              </a:r>
              <a:endParaRPr kumimoji="0" lang="da-DK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C9D60E81-4DCF-744A-807C-59EC8EC412F1}"/>
                </a:ext>
              </a:extLst>
            </p:cNvPr>
            <p:cNvSpPr/>
            <p:nvPr/>
          </p:nvSpPr>
          <p:spPr>
            <a:xfrm>
              <a:off x="7432724" y="5510693"/>
              <a:ext cx="3487812" cy="987536"/>
            </a:xfrm>
            <a:prstGeom prst="rect">
              <a:avLst/>
            </a:prstGeom>
            <a:noFill/>
            <a:ln w="762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111" name="直線接點 110">
            <a:extLst>
              <a:ext uri="{FF2B5EF4-FFF2-40B4-BE49-F238E27FC236}">
                <a16:creationId xmlns:a16="http://schemas.microsoft.com/office/drawing/2014/main" id="{17584BA4-CE09-DD47-A78B-B91AB537F7B7}"/>
              </a:ext>
            </a:extLst>
          </p:cNvPr>
          <p:cNvCxnSpPr>
            <a:cxnSpLocks/>
          </p:cNvCxnSpPr>
          <p:nvPr/>
        </p:nvCxnSpPr>
        <p:spPr>
          <a:xfrm flipH="1" flipV="1">
            <a:off x="7311561" y="5100125"/>
            <a:ext cx="1490959" cy="328164"/>
          </a:xfrm>
          <a:prstGeom prst="line">
            <a:avLst/>
          </a:prstGeom>
          <a:ln w="123825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群組 123"/>
          <p:cNvGrpSpPr/>
          <p:nvPr/>
        </p:nvGrpSpPr>
        <p:grpSpPr>
          <a:xfrm>
            <a:off x="2969872" y="5526075"/>
            <a:ext cx="5624573" cy="927261"/>
            <a:chOff x="-2237128" y="714571"/>
            <a:chExt cx="4900828" cy="1027997"/>
          </a:xfrm>
        </p:grpSpPr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75F5C819-28FC-E340-897D-0E801928671D}"/>
                </a:ext>
              </a:extLst>
            </p:cNvPr>
            <p:cNvSpPr/>
            <p:nvPr/>
          </p:nvSpPr>
          <p:spPr>
            <a:xfrm>
              <a:off x="-2237126" y="714571"/>
              <a:ext cx="4839789" cy="102799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6" name="文字方塊 125"/>
            <p:cNvSpPr txBox="1"/>
            <p:nvPr/>
          </p:nvSpPr>
          <p:spPr>
            <a:xfrm>
              <a:off x="-2237128" y="742430"/>
              <a:ext cx="4839791" cy="648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3200" b="1" dirty="0">
                  <a:solidFill>
                    <a:srgbClr val="4472C4">
                      <a:lumMod val="50000"/>
                    </a:srgbClr>
                  </a:solidFill>
                  <a:latin typeface="Arial" panose="020B0604020202020204"/>
                </a:rPr>
                <a:t>Wave Function Propagation</a:t>
              </a:r>
              <a:endParaRPr lang="da-DK" altLang="zh-TW" sz="3200" b="1" dirty="0">
                <a:solidFill>
                  <a:srgbClr val="4472C4">
                    <a:lumMod val="50000"/>
                  </a:srgbClr>
                </a:solidFill>
                <a:latin typeface="Arial" panose="020B0604020202020204"/>
              </a:endParaRPr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15B62B29-EE49-124A-B2F6-CC18DEFAE709}"/>
                </a:ext>
              </a:extLst>
            </p:cNvPr>
            <p:cNvSpPr/>
            <p:nvPr/>
          </p:nvSpPr>
          <p:spPr>
            <a:xfrm>
              <a:off x="-2237127" y="1174981"/>
              <a:ext cx="4900827" cy="5573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51" fontAlgn="auto">
                <a:lnSpc>
                  <a:spcPts val="3200"/>
                </a:lnSpc>
                <a:spcBef>
                  <a:spcPts val="0"/>
                </a:spcBef>
                <a:spcAft>
                  <a:spcPts val="0"/>
                </a:spcAft>
                <a:buSzPct val="80000"/>
                <a:defRPr/>
              </a:pPr>
              <a:r>
                <a:rPr lang="en-US" altLang="zh-TW" sz="1800" kern="0" dirty="0">
                  <a:ea typeface="新細明體" panose="02020500000000000000" pitchFamily="18" charset="-120"/>
                  <a:cs typeface="Times New Roman" panose="02020603050405020304" pitchFamily="18" charset="0"/>
                </a:rPr>
                <a:t>subroutine_Wave_Propagation.py</a:t>
              </a:r>
            </a:p>
          </p:txBody>
        </p:sp>
      </p:grpSp>
      <p:cxnSp>
        <p:nvCxnSpPr>
          <p:cNvPr id="129" name="直線箭頭接點 18">
            <a:extLst>
              <a:ext uri="{FF2B5EF4-FFF2-40B4-BE49-F238E27FC236}">
                <a16:creationId xmlns:a16="http://schemas.microsoft.com/office/drawing/2014/main" id="{C021F67C-1630-BF4E-868C-F0C8D6693F77}"/>
              </a:ext>
            </a:extLst>
          </p:cNvPr>
          <p:cNvCxnSpPr>
            <a:cxnSpLocks/>
          </p:cNvCxnSpPr>
          <p:nvPr/>
        </p:nvCxnSpPr>
        <p:spPr>
          <a:xfrm>
            <a:off x="5968807" y="5005895"/>
            <a:ext cx="0" cy="632922"/>
          </a:xfrm>
          <a:prstGeom prst="straightConnector1">
            <a:avLst/>
          </a:prstGeom>
          <a:ln w="165100">
            <a:solidFill>
              <a:srgbClr val="A5002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箭頭接點 18">
            <a:extLst>
              <a:ext uri="{FF2B5EF4-FFF2-40B4-BE49-F238E27FC236}">
                <a16:creationId xmlns:a16="http://schemas.microsoft.com/office/drawing/2014/main" id="{C021F67C-1630-BF4E-868C-F0C8D6693F77}"/>
              </a:ext>
            </a:extLst>
          </p:cNvPr>
          <p:cNvCxnSpPr>
            <a:cxnSpLocks/>
          </p:cNvCxnSpPr>
          <p:nvPr/>
        </p:nvCxnSpPr>
        <p:spPr>
          <a:xfrm flipV="1">
            <a:off x="969325" y="3776875"/>
            <a:ext cx="9722" cy="2212830"/>
          </a:xfrm>
          <a:prstGeom prst="straightConnector1">
            <a:avLst/>
          </a:prstGeom>
          <a:ln w="127000">
            <a:solidFill>
              <a:schemeClr val="accent4"/>
            </a:solidFill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接點 140"/>
          <p:cNvCxnSpPr/>
          <p:nvPr/>
        </p:nvCxnSpPr>
        <p:spPr>
          <a:xfrm>
            <a:off x="915716" y="5941368"/>
            <a:ext cx="2052000" cy="0"/>
          </a:xfrm>
          <a:prstGeom prst="line">
            <a:avLst/>
          </a:prstGeom>
          <a:ln w="1270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箭頭接點 18">
            <a:extLst>
              <a:ext uri="{FF2B5EF4-FFF2-40B4-BE49-F238E27FC236}">
                <a16:creationId xmlns:a16="http://schemas.microsoft.com/office/drawing/2014/main" id="{C021F67C-1630-BF4E-868C-F0C8D6693F77}"/>
              </a:ext>
            </a:extLst>
          </p:cNvPr>
          <p:cNvCxnSpPr>
            <a:cxnSpLocks/>
          </p:cNvCxnSpPr>
          <p:nvPr/>
        </p:nvCxnSpPr>
        <p:spPr>
          <a:xfrm flipH="1">
            <a:off x="4198761" y="3050199"/>
            <a:ext cx="432000" cy="11119"/>
          </a:xfrm>
          <a:prstGeom prst="straightConnector1">
            <a:avLst/>
          </a:prstGeom>
          <a:ln w="127000">
            <a:solidFill>
              <a:srgbClr val="A50021"/>
            </a:solidFill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/>
          <p:cNvGrpSpPr/>
          <p:nvPr/>
        </p:nvGrpSpPr>
        <p:grpSpPr>
          <a:xfrm>
            <a:off x="470799" y="539969"/>
            <a:ext cx="5746698" cy="1678361"/>
            <a:chOff x="-1032791" y="97455"/>
            <a:chExt cx="5616623" cy="1678361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75F5C819-28FC-E340-897D-0E801928671D}"/>
                </a:ext>
              </a:extLst>
            </p:cNvPr>
            <p:cNvSpPr/>
            <p:nvPr/>
          </p:nvSpPr>
          <p:spPr>
            <a:xfrm>
              <a:off x="-1032791" y="100306"/>
              <a:ext cx="5616623" cy="167551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-278952" y="97455"/>
              <a:ext cx="42484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Main Program</a:t>
              </a:r>
              <a:endParaRPr kumimoji="0" lang="da-DK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15B62B29-EE49-124A-B2F6-CC18DEFAE709}"/>
                </a:ext>
              </a:extLst>
            </p:cNvPr>
            <p:cNvSpPr/>
            <p:nvPr/>
          </p:nvSpPr>
          <p:spPr>
            <a:xfrm>
              <a:off x="-278953" y="445566"/>
              <a:ext cx="4248472" cy="4526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51" fontAlgn="auto">
                <a:lnSpc>
                  <a:spcPts val="3200"/>
                </a:lnSpc>
                <a:spcBef>
                  <a:spcPts val="0"/>
                </a:spcBef>
                <a:spcAft>
                  <a:spcPts val="0"/>
                </a:spcAft>
                <a:buSzPct val="80000"/>
                <a:defRPr/>
              </a:pPr>
              <a:r>
                <a:rPr lang="en-US" altLang="zh-TW" sz="1800" kern="0" dirty="0">
                  <a:ea typeface="新細明體" panose="02020500000000000000" pitchFamily="18" charset="-120"/>
                  <a:cs typeface="Times New Roman" panose="02020603050405020304" pitchFamily="18" charset="0"/>
                </a:rPr>
                <a:t>main_Charge_Transport_Simulation.py</a:t>
              </a:r>
            </a:p>
          </p:txBody>
        </p:sp>
      </p:grpSp>
      <p:cxnSp>
        <p:nvCxnSpPr>
          <p:cNvPr id="145" name="直線箭頭接點 18">
            <a:extLst>
              <a:ext uri="{FF2B5EF4-FFF2-40B4-BE49-F238E27FC236}">
                <a16:creationId xmlns:a16="http://schemas.microsoft.com/office/drawing/2014/main" id="{C021F67C-1630-BF4E-868C-F0C8D6693F77}"/>
              </a:ext>
            </a:extLst>
          </p:cNvPr>
          <p:cNvCxnSpPr>
            <a:cxnSpLocks/>
          </p:cNvCxnSpPr>
          <p:nvPr/>
        </p:nvCxnSpPr>
        <p:spPr>
          <a:xfrm flipH="1" flipV="1">
            <a:off x="979047" y="2104675"/>
            <a:ext cx="0" cy="540000"/>
          </a:xfrm>
          <a:prstGeom prst="straightConnector1">
            <a:avLst/>
          </a:prstGeom>
          <a:ln w="127000">
            <a:solidFill>
              <a:schemeClr val="accent4"/>
            </a:solidFill>
            <a:headEnd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矩形 146">
            <a:extLst>
              <a:ext uri="{FF2B5EF4-FFF2-40B4-BE49-F238E27FC236}">
                <a16:creationId xmlns:a16="http://schemas.microsoft.com/office/drawing/2014/main" id="{15B62B29-EE49-124A-B2F6-CC18DEFAE709}"/>
              </a:ext>
            </a:extLst>
          </p:cNvPr>
          <p:cNvSpPr/>
          <p:nvPr/>
        </p:nvSpPr>
        <p:spPr>
          <a:xfrm>
            <a:off x="699714" y="1277603"/>
            <a:ext cx="46998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4351" fontAlgn="auto"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n"/>
              <a:defRPr/>
            </a:pPr>
            <a:r>
              <a:rPr lang="en-US" altLang="zh-TW" sz="1600" i="1" kern="0" dirty="0" smtClean="0">
                <a:solidFill>
                  <a:schemeClr val="accent1">
                    <a:lumMod val="50000"/>
                  </a:schemeClr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Reshape on-the-fly trajectory</a:t>
            </a:r>
          </a:p>
          <a:p>
            <a:pPr marL="285750" indent="-285750" defTabSz="914351" fontAlgn="auto"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n"/>
              <a:defRPr/>
            </a:pPr>
            <a:r>
              <a:rPr lang="en-US" altLang="zh-TW" sz="1600" i="1" kern="0" dirty="0" smtClean="0">
                <a:solidFill>
                  <a:schemeClr val="accent1">
                    <a:lumMod val="50000"/>
                  </a:schemeClr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Create updating force field object</a:t>
            </a:r>
          </a:p>
          <a:p>
            <a:pPr marL="285750" indent="-285750" defTabSz="914351" fontAlgn="auto"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n"/>
              <a:defRPr/>
            </a:pPr>
            <a:r>
              <a:rPr lang="en-US" altLang="zh-TW" sz="1600" i="1" kern="0" dirty="0" smtClean="0">
                <a:solidFill>
                  <a:schemeClr val="accent1">
                    <a:lumMod val="50000"/>
                  </a:schemeClr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﻿Define wave function &amp; QM-region weights</a:t>
            </a:r>
          </a:p>
        </p:txBody>
      </p:sp>
      <p:sp>
        <p:nvSpPr>
          <p:cNvPr id="148" name="矩形 147"/>
          <p:cNvSpPr/>
          <p:nvPr/>
        </p:nvSpPr>
        <p:spPr>
          <a:xfrm>
            <a:off x="191344" y="5488956"/>
            <a:ext cx="30665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4351" fontAlgn="auto"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n"/>
              <a:defRPr/>
            </a:pPr>
            <a:r>
              <a:rPr lang="en-US" altLang="zh-TW" sz="1600" i="1" kern="0" dirty="0">
                <a:solidFill>
                  <a:schemeClr val="accent1">
                    <a:lumMod val="50000"/>
                  </a:schemeClr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Update QM-region </a:t>
            </a:r>
            <a:r>
              <a:rPr lang="en-US" altLang="zh-TW" sz="1600" i="1" kern="0" dirty="0" smtClean="0">
                <a:solidFill>
                  <a:schemeClr val="accent1">
                    <a:lumMod val="50000"/>
                  </a:schemeClr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weights</a:t>
            </a:r>
          </a:p>
          <a:p>
            <a:pPr defTabSz="914351" fontAlgn="auto">
              <a:spcBef>
                <a:spcPts val="0"/>
              </a:spcBef>
              <a:spcAft>
                <a:spcPts val="0"/>
              </a:spcAft>
              <a:buSzPct val="80000"/>
              <a:defRPr/>
            </a:pPr>
            <a:endParaRPr lang="en-US" altLang="zh-TW" sz="1600" i="1" kern="0" dirty="0" smtClean="0">
              <a:solidFill>
                <a:schemeClr val="accent1">
                  <a:lumMod val="50000"/>
                </a:schemeClr>
              </a:solidFill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285750" indent="-285750" defTabSz="914351" fontAlgn="auto"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n"/>
              <a:defRPr/>
            </a:pPr>
            <a:r>
              <a:rPr lang="en-US" altLang="zh-TW" sz="1600" i="1" kern="0" dirty="0" smtClean="0">
                <a:solidFill>
                  <a:schemeClr val="accent1">
                    <a:lumMod val="50000"/>
                  </a:schemeClr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Define new </a:t>
            </a:r>
            <a:r>
              <a:rPr lang="en-US" altLang="zh-TW" sz="1600" i="1" kern="0" dirty="0">
                <a:solidFill>
                  <a:schemeClr val="accent1">
                    <a:lumMod val="50000"/>
                  </a:schemeClr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charged center</a:t>
            </a:r>
          </a:p>
        </p:txBody>
      </p:sp>
      <p:sp>
        <p:nvSpPr>
          <p:cNvPr id="150" name="矩形 149"/>
          <p:cNvSpPr/>
          <p:nvPr/>
        </p:nvSpPr>
        <p:spPr>
          <a:xfrm>
            <a:off x="4244540" y="1292285"/>
            <a:ext cx="19368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4351" fontAlgn="auto"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n"/>
              <a:defRPr/>
            </a:pPr>
            <a:r>
              <a:rPr lang="en-US" altLang="zh-TW" sz="1600" i="1" kern="0" dirty="0" smtClean="0">
                <a:solidFill>
                  <a:schemeClr val="accent1">
                    <a:lumMod val="50000"/>
                  </a:schemeClr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MD simulation</a:t>
            </a:r>
            <a:endParaRPr lang="en-US" altLang="zh-TW" sz="1600" i="1" kern="0" dirty="0">
              <a:solidFill>
                <a:schemeClr val="accent1">
                  <a:lumMod val="50000"/>
                </a:schemeClr>
              </a:solidFill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84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 bwMode="gray">
          <a:xfrm>
            <a:off x="335360" y="188039"/>
            <a:ext cx="1144927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defRPr/>
            </a:pPr>
            <a:r>
              <a:rPr lang="en-US" altLang="zh-TW" sz="3600" b="1" kern="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OpenMM</a:t>
            </a:r>
            <a:r>
              <a:rPr lang="en-US" altLang="zh-TW" sz="3600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 Resources</a:t>
            </a:r>
            <a:endParaRPr lang="en-US" altLang="zh-TW" sz="36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Times New Roman" pitchFamily="18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39416" y="1268760"/>
            <a:ext cx="1065718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TW" sz="2800" dirty="0">
                <a:hlinkClick r:id="rId3"/>
              </a:rPr>
              <a:t>https://openmm.org</a:t>
            </a:r>
            <a:r>
              <a:rPr lang="en-US" altLang="zh-TW" sz="2800" dirty="0" smtClean="0">
                <a:hlinkClick r:id="rId3"/>
              </a:rPr>
              <a:t>/</a:t>
            </a:r>
            <a:endParaRPr lang="en-US" altLang="zh-TW" sz="28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TW" sz="2800" dirty="0">
                <a:hlinkClick r:id="rId4"/>
              </a:rPr>
              <a:t>http://docs.openmm.org/latest/userguide</a:t>
            </a:r>
            <a:r>
              <a:rPr lang="en-US" altLang="zh-TW" sz="2800" dirty="0" smtClean="0">
                <a:hlinkClick r:id="rId4"/>
              </a:rPr>
              <a:t>/</a:t>
            </a:r>
            <a:endParaRPr lang="en-US" altLang="zh-TW" sz="28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TW" sz="2800" dirty="0">
                <a:hlinkClick r:id="rId5"/>
              </a:rPr>
              <a:t>http://</a:t>
            </a:r>
            <a:r>
              <a:rPr lang="en-US" altLang="zh-TW" sz="2800" dirty="0" smtClean="0">
                <a:hlinkClick r:id="rId5"/>
              </a:rPr>
              <a:t>docs.openmm.org/latest/api-python/app.html</a:t>
            </a:r>
            <a:endParaRPr lang="en-US" altLang="zh-TW" sz="28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TW" sz="2800" dirty="0">
                <a:hlinkClick r:id="rId6"/>
              </a:rPr>
              <a:t>http://</a:t>
            </a:r>
            <a:r>
              <a:rPr lang="en-US" altLang="zh-TW" sz="2800" dirty="0" smtClean="0">
                <a:hlinkClick r:id="rId6"/>
              </a:rPr>
              <a:t>docs.openmm.org/latest/api-python/library.html</a:t>
            </a:r>
            <a:endParaRPr lang="en-US" altLang="zh-TW" sz="28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TW" sz="2800" dirty="0">
                <a:hlinkClick r:id="rId7"/>
              </a:rPr>
              <a:t>https://</a:t>
            </a:r>
            <a:r>
              <a:rPr lang="en-US" altLang="zh-TW" sz="2800" dirty="0" smtClean="0">
                <a:hlinkClick r:id="rId7"/>
              </a:rPr>
              <a:t>simtk.org/projects/openmm</a:t>
            </a:r>
            <a:endParaRPr lang="en-US" altLang="zh-TW" sz="28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TW" sz="2800" dirty="0">
                <a:hlinkClick r:id="rId8"/>
              </a:rPr>
              <a:t>https://</a:t>
            </a:r>
            <a:r>
              <a:rPr lang="en-US" altLang="zh-TW" sz="2800" dirty="0" smtClean="0">
                <a:hlinkClick r:id="rId8"/>
              </a:rPr>
              <a:t>simtk.org/api_docs/openmm/api5_0/python/index.html</a:t>
            </a:r>
            <a:endParaRPr lang="en-US" altLang="zh-TW" sz="28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TW" sz="2800" dirty="0">
                <a:hlinkClick r:id="rId9"/>
              </a:rPr>
              <a:t>https://</a:t>
            </a:r>
            <a:r>
              <a:rPr lang="en-US" altLang="zh-TW" sz="2800" dirty="0" smtClean="0">
                <a:hlinkClick r:id="rId9"/>
              </a:rPr>
              <a:t>github.com/openmm/openmm</a:t>
            </a:r>
            <a:endParaRPr lang="en-US" altLang="zh-TW" sz="28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95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508" y="482315"/>
            <a:ext cx="9289032" cy="4857833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479376" y="5742936"/>
            <a:ext cx="4993210" cy="502702"/>
            <a:chOff x="479376" y="5738699"/>
            <a:chExt cx="4993210" cy="502702"/>
          </a:xfrm>
        </p:grpSpPr>
        <p:sp>
          <p:nvSpPr>
            <p:cNvPr id="239" name="矩形 238">
              <a:extLst>
                <a:ext uri="{FF2B5EF4-FFF2-40B4-BE49-F238E27FC236}">
                  <a16:creationId xmlns:a16="http://schemas.microsoft.com/office/drawing/2014/main" id="{E48C5A6E-6119-5F4F-82EA-3EF5F12B5F02}"/>
                </a:ext>
              </a:extLst>
            </p:cNvPr>
            <p:cNvSpPr/>
            <p:nvPr/>
          </p:nvSpPr>
          <p:spPr>
            <a:xfrm>
              <a:off x="479376" y="5907763"/>
              <a:ext cx="648000" cy="21600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76200" cap="flat" cmpd="sng" algn="ctr">
              <a:noFill/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TW" altLang="en-US" sz="1800" kern="0">
                <a:solidFill>
                  <a:prstClr val="white"/>
                </a:solidFill>
                <a:latin typeface="Arial" panose="020B0604020202020204"/>
                <a:cs typeface="Arial"/>
              </a:endParaRPr>
            </a:p>
          </p:txBody>
        </p:sp>
        <p:sp>
          <p:nvSpPr>
            <p:cNvPr id="240" name="矩形 239">
              <a:extLst>
                <a:ext uri="{FF2B5EF4-FFF2-40B4-BE49-F238E27FC236}">
                  <a16:creationId xmlns:a16="http://schemas.microsoft.com/office/drawing/2014/main" id="{E1B9053B-C5E7-064D-8926-269E232CE6BB}"/>
                </a:ext>
              </a:extLst>
            </p:cNvPr>
            <p:cNvSpPr/>
            <p:nvPr/>
          </p:nvSpPr>
          <p:spPr>
            <a:xfrm>
              <a:off x="1127376" y="5738699"/>
              <a:ext cx="4345210" cy="5027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351" fontAlgn="auto">
                <a:lnSpc>
                  <a:spcPts val="3200"/>
                </a:lnSpc>
                <a:spcBef>
                  <a:spcPts val="0"/>
                </a:spcBef>
                <a:spcAft>
                  <a:spcPts val="0"/>
                </a:spcAft>
                <a:buSzPct val="80000"/>
                <a:defRPr/>
              </a:pPr>
              <a:r>
                <a:rPr lang="en-US" altLang="zh-TW" sz="2400" kern="0" dirty="0" smtClean="0">
                  <a:solidFill>
                    <a:srgbClr val="000000"/>
                  </a:solidFill>
                  <a:ea typeface="新細明體" panose="02020500000000000000" pitchFamily="18" charset="-120"/>
                  <a:cs typeface="Times New Roman" panose="02020603050405020304" pitchFamily="18" charset="0"/>
                </a:rPr>
                <a:t>Extract structure for other APP</a:t>
              </a:r>
              <a:endPara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群組 1"/>
          <p:cNvGrpSpPr/>
          <p:nvPr/>
        </p:nvGrpSpPr>
        <p:grpSpPr>
          <a:xfrm>
            <a:off x="479376" y="5295458"/>
            <a:ext cx="2880320" cy="470129"/>
            <a:chOff x="479376" y="5295458"/>
            <a:chExt cx="2880320" cy="470129"/>
          </a:xfrm>
        </p:grpSpPr>
        <p:sp>
          <p:nvSpPr>
            <p:cNvPr id="242" name="矩形 241">
              <a:extLst>
                <a:ext uri="{FF2B5EF4-FFF2-40B4-BE49-F238E27FC236}">
                  <a16:creationId xmlns:a16="http://schemas.microsoft.com/office/drawing/2014/main" id="{574076A5-E2F8-AA42-8797-06BAC7A1D9D0}"/>
                </a:ext>
              </a:extLst>
            </p:cNvPr>
            <p:cNvSpPr/>
            <p:nvPr/>
          </p:nvSpPr>
          <p:spPr>
            <a:xfrm>
              <a:off x="479376" y="5478533"/>
              <a:ext cx="648000" cy="216000"/>
            </a:xfrm>
            <a:prstGeom prst="rect">
              <a:avLst/>
            </a:prstGeom>
            <a:solidFill>
              <a:srgbClr val="4472C4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TW" altLang="en-US" sz="1800" kern="0" dirty="0">
                <a:solidFill>
                  <a:prstClr val="white"/>
                </a:solidFill>
                <a:latin typeface="Arial" panose="020B0604020202020204"/>
                <a:cs typeface="Arial"/>
              </a:endParaRPr>
            </a:p>
          </p:txBody>
        </p:sp>
        <p:sp>
          <p:nvSpPr>
            <p:cNvPr id="243" name="矩形 242">
              <a:extLst>
                <a:ext uri="{FF2B5EF4-FFF2-40B4-BE49-F238E27FC236}">
                  <a16:creationId xmlns:a16="http://schemas.microsoft.com/office/drawing/2014/main" id="{99F8F652-DBD8-A640-9C2F-100B7EE02398}"/>
                </a:ext>
              </a:extLst>
            </p:cNvPr>
            <p:cNvSpPr/>
            <p:nvPr/>
          </p:nvSpPr>
          <p:spPr>
            <a:xfrm>
              <a:off x="1127376" y="5295458"/>
              <a:ext cx="2232320" cy="4701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351" fontAlgn="auto">
                <a:lnSpc>
                  <a:spcPts val="3200"/>
                </a:lnSpc>
                <a:spcBef>
                  <a:spcPts val="0"/>
                </a:spcBef>
                <a:spcAft>
                  <a:spcPts val="0"/>
                </a:spcAft>
                <a:buSzPct val="80000"/>
                <a:defRPr/>
              </a:pPr>
              <a:r>
                <a:rPr lang="en-US" altLang="zh-TW" sz="2400" kern="0" dirty="0" smtClean="0">
                  <a:solidFill>
                    <a:srgbClr val="000000"/>
                  </a:solidFill>
                  <a:ea typeface="新細明體" panose="02020500000000000000" pitchFamily="18" charset="-120"/>
                  <a:cs typeface="Times New Roman" panose="02020603050405020304" pitchFamily="18" charset="0"/>
                </a:rPr>
                <a:t>Primary steps</a:t>
              </a:r>
              <a:endPara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479376" y="6222986"/>
            <a:ext cx="2890896" cy="470129"/>
            <a:chOff x="479376" y="6222986"/>
            <a:chExt cx="2890896" cy="470129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FFAAD21-1FEE-5843-BCC1-3A9ACD4AC2E0}"/>
                </a:ext>
              </a:extLst>
            </p:cNvPr>
            <p:cNvSpPr/>
            <p:nvPr/>
          </p:nvSpPr>
          <p:spPr>
            <a:xfrm>
              <a:off x="479376" y="6373269"/>
              <a:ext cx="648000" cy="180000"/>
            </a:xfrm>
            <a:prstGeom prst="rect">
              <a:avLst/>
            </a:pr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8A2A3AA-6979-4C41-808E-BC67010513AD}"/>
                </a:ext>
              </a:extLst>
            </p:cNvPr>
            <p:cNvSpPr/>
            <p:nvPr/>
          </p:nvSpPr>
          <p:spPr>
            <a:xfrm>
              <a:off x="1127376" y="6222986"/>
              <a:ext cx="2242896" cy="4701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351" fontAlgn="auto">
                <a:lnSpc>
                  <a:spcPts val="3200"/>
                </a:lnSpc>
                <a:spcBef>
                  <a:spcPts val="0"/>
                </a:spcBef>
                <a:spcAft>
                  <a:spcPts val="0"/>
                </a:spcAft>
                <a:buSzPct val="80000"/>
                <a:defRPr/>
              </a:pPr>
              <a:r>
                <a:rPr lang="en" altLang="zh-TW" sz="2400" dirty="0" smtClean="0"/>
                <a:t>Futrue update</a:t>
              </a:r>
              <a:endParaRPr lang="en-US" altLang="zh-TW" sz="2400" kern="0" dirty="0">
                <a:solidFill>
                  <a:schemeClr val="bg2"/>
                </a:solidFill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5879976" y="5787643"/>
            <a:ext cx="4464496" cy="502702"/>
            <a:chOff x="5879976" y="5768649"/>
            <a:chExt cx="4464496" cy="502702"/>
          </a:xfrm>
        </p:grpSpPr>
        <p:cxnSp>
          <p:nvCxnSpPr>
            <p:cNvPr id="16" name="直線箭頭接點 18">
              <a:extLst>
                <a:ext uri="{FF2B5EF4-FFF2-40B4-BE49-F238E27FC236}">
                  <a16:creationId xmlns:a16="http://schemas.microsoft.com/office/drawing/2014/main" id="{C021F67C-1630-BF4E-868C-F0C8D6693F77}"/>
                </a:ext>
              </a:extLst>
            </p:cNvPr>
            <p:cNvCxnSpPr>
              <a:cxnSpLocks/>
            </p:cNvCxnSpPr>
            <p:nvPr/>
          </p:nvCxnSpPr>
          <p:spPr>
            <a:xfrm>
              <a:off x="5879976" y="5994800"/>
              <a:ext cx="720080" cy="0"/>
            </a:xfrm>
            <a:prstGeom prst="straightConnector1">
              <a:avLst/>
            </a:prstGeom>
            <a:ln w="76200">
              <a:solidFill>
                <a:schemeClr val="accent4"/>
              </a:solidFill>
              <a:headEnd w="sm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1B9053B-C5E7-064D-8926-269E232CE6BB}"/>
                </a:ext>
              </a:extLst>
            </p:cNvPr>
            <p:cNvSpPr/>
            <p:nvPr/>
          </p:nvSpPr>
          <p:spPr>
            <a:xfrm>
              <a:off x="6744072" y="5768649"/>
              <a:ext cx="3600400" cy="5027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351" fontAlgn="auto">
                <a:lnSpc>
                  <a:spcPts val="3200"/>
                </a:lnSpc>
                <a:spcBef>
                  <a:spcPts val="0"/>
                </a:spcBef>
                <a:spcAft>
                  <a:spcPts val="0"/>
                </a:spcAft>
                <a:buSzPct val="80000"/>
                <a:defRPr/>
              </a:pPr>
              <a:r>
                <a:rPr lang="en-US" altLang="zh-TW" sz="2400" kern="0" dirty="0" smtClean="0">
                  <a:solidFill>
                    <a:srgbClr val="000000"/>
                  </a:solidFill>
                  <a:ea typeface="新細明體" panose="02020500000000000000" pitchFamily="18" charset="-120"/>
                  <a:cs typeface="Times New Roman" panose="02020603050405020304" pitchFamily="18" charset="0"/>
                </a:rPr>
                <a:t>After wave propagation</a:t>
              </a:r>
              <a:endPara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5879976" y="5338328"/>
            <a:ext cx="4608512" cy="470129"/>
            <a:chOff x="5879976" y="5338328"/>
            <a:chExt cx="4608512" cy="470129"/>
          </a:xfrm>
        </p:grpSpPr>
        <p:cxnSp>
          <p:nvCxnSpPr>
            <p:cNvPr id="15" name="直線箭頭接點 18">
              <a:extLst>
                <a:ext uri="{FF2B5EF4-FFF2-40B4-BE49-F238E27FC236}">
                  <a16:creationId xmlns:a16="http://schemas.microsoft.com/office/drawing/2014/main" id="{C021F67C-1630-BF4E-868C-F0C8D6693F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9976" y="5589240"/>
              <a:ext cx="720080" cy="0"/>
            </a:xfrm>
            <a:prstGeom prst="straightConnector1">
              <a:avLst/>
            </a:prstGeom>
            <a:ln w="76200">
              <a:solidFill>
                <a:srgbClr val="A50021"/>
              </a:solidFill>
              <a:headEnd w="sm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1B9053B-C5E7-064D-8926-269E232CE6BB}"/>
                </a:ext>
              </a:extLst>
            </p:cNvPr>
            <p:cNvSpPr/>
            <p:nvPr/>
          </p:nvSpPr>
          <p:spPr>
            <a:xfrm>
              <a:off x="6744072" y="5338328"/>
              <a:ext cx="3744416" cy="4701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351" fontAlgn="auto">
                <a:lnSpc>
                  <a:spcPts val="3200"/>
                </a:lnSpc>
                <a:spcBef>
                  <a:spcPts val="0"/>
                </a:spcBef>
                <a:spcAft>
                  <a:spcPts val="0"/>
                </a:spcAft>
                <a:buSzPct val="80000"/>
                <a:defRPr/>
              </a:pPr>
              <a:r>
                <a:rPr lang="en-US" altLang="zh-TW" sz="2400" kern="0" dirty="0">
                  <a:solidFill>
                    <a:srgbClr val="000000"/>
                  </a:solidFill>
                  <a:ea typeface="新細明體" panose="02020500000000000000" pitchFamily="18" charset="-120"/>
                  <a:cs typeface="Times New Roman" panose="02020603050405020304" pitchFamily="18" charset="0"/>
                </a:rPr>
                <a:t>B</a:t>
              </a:r>
              <a:r>
                <a:rPr lang="en-US" altLang="zh-TW" sz="2400" kern="0" dirty="0" smtClean="0">
                  <a:solidFill>
                    <a:srgbClr val="000000"/>
                  </a:solidFill>
                  <a:ea typeface="新細明體" panose="02020500000000000000" pitchFamily="18" charset="-120"/>
                  <a:cs typeface="Times New Roman" panose="02020603050405020304" pitchFamily="18" charset="0"/>
                </a:rPr>
                <a:t>efore wave propagation</a:t>
              </a:r>
              <a:endPara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5879976" y="6269531"/>
            <a:ext cx="5209306" cy="470129"/>
            <a:chOff x="5879976" y="6269531"/>
            <a:chExt cx="5209306" cy="470129"/>
          </a:xfrm>
        </p:grpSpPr>
        <p:cxnSp>
          <p:nvCxnSpPr>
            <p:cNvPr id="20" name="直線箭頭接點 18">
              <a:extLst>
                <a:ext uri="{FF2B5EF4-FFF2-40B4-BE49-F238E27FC236}">
                  <a16:creationId xmlns:a16="http://schemas.microsoft.com/office/drawing/2014/main" id="{C021F67C-1630-BF4E-868C-F0C8D6693F77}"/>
                </a:ext>
              </a:extLst>
            </p:cNvPr>
            <p:cNvCxnSpPr>
              <a:cxnSpLocks/>
            </p:cNvCxnSpPr>
            <p:nvPr/>
          </p:nvCxnSpPr>
          <p:spPr>
            <a:xfrm>
              <a:off x="5879976" y="6499944"/>
              <a:ext cx="720080" cy="0"/>
            </a:xfrm>
            <a:prstGeom prst="straightConnector1">
              <a:avLst/>
            </a:prstGeom>
            <a:ln w="76200">
              <a:solidFill>
                <a:schemeClr val="accent6">
                  <a:lumMod val="50000"/>
                </a:schemeClr>
              </a:solidFill>
              <a:headEnd w="sm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1B9053B-C5E7-064D-8926-269E232CE6BB}"/>
                </a:ext>
              </a:extLst>
            </p:cNvPr>
            <p:cNvSpPr/>
            <p:nvPr/>
          </p:nvSpPr>
          <p:spPr>
            <a:xfrm>
              <a:off x="6744072" y="6269531"/>
              <a:ext cx="4345210" cy="4701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351" fontAlgn="auto">
                <a:lnSpc>
                  <a:spcPts val="3200"/>
                </a:lnSpc>
                <a:spcBef>
                  <a:spcPts val="0"/>
                </a:spcBef>
                <a:spcAft>
                  <a:spcPts val="0"/>
                </a:spcAft>
                <a:buSzPct val="80000"/>
                <a:defRPr/>
              </a:pPr>
              <a:r>
                <a:rPr lang="en-US" altLang="zh-TW" sz="2400" kern="0" dirty="0">
                  <a:solidFill>
                    <a:srgbClr val="000000"/>
                  </a:solidFill>
                  <a:ea typeface="新細明體" panose="02020500000000000000" pitchFamily="18" charset="-120"/>
                  <a:cs typeface="Times New Roman" panose="02020603050405020304" pitchFamily="18" charset="0"/>
                </a:rPr>
                <a:t>Extract structure for other 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531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 bwMode="gray">
          <a:xfrm>
            <a:off x="335360" y="188039"/>
            <a:ext cx="1144927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defRPr/>
            </a:pPr>
            <a:r>
              <a:rPr lang="en-US" altLang="zh-TW" sz="3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Overall Progress</a:t>
            </a:r>
          </a:p>
        </p:txBody>
      </p:sp>
      <p:sp>
        <p:nvSpPr>
          <p:cNvPr id="21" name="矩形 20"/>
          <p:cNvSpPr/>
          <p:nvPr/>
        </p:nvSpPr>
        <p:spPr>
          <a:xfrm>
            <a:off x="1127448" y="1124744"/>
            <a:ext cx="10092272" cy="542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51"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r>
              <a:rPr lang="en-US" altLang="zh-TW" sz="2400" kern="0" dirty="0">
                <a:solidFill>
                  <a:schemeClr val="accent1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0. Determine the initial charged center </a:t>
            </a:r>
            <a:r>
              <a:rPr lang="en-US" altLang="zh-TW" sz="2400" kern="0" dirty="0" smtClean="0">
                <a:solidFill>
                  <a:schemeClr val="accent1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&amp;</a:t>
            </a:r>
            <a:r>
              <a:rPr lang="zh-TW" altLang="en-US" sz="2400" kern="0" dirty="0" smtClean="0">
                <a:solidFill>
                  <a:schemeClr val="accent1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2400" kern="0" dirty="0" smtClean="0">
                <a:solidFill>
                  <a:schemeClr val="accent1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update FF (only </a:t>
            </a:r>
            <a:r>
              <a:rPr lang="en-US" altLang="zh-TW" sz="2400" kern="0" dirty="0">
                <a:solidFill>
                  <a:schemeClr val="accent1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for t = 0 )</a:t>
            </a:r>
          </a:p>
          <a:p>
            <a:pPr defTabSz="914351"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r>
              <a:rPr lang="en-US" altLang="zh-TW" sz="2400" kern="0" dirty="0">
                <a:solidFill>
                  <a:srgbClr val="00B05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1. </a:t>
            </a:r>
            <a:r>
              <a:rPr lang="en-US" altLang="zh-TW" sz="2400" kern="0" dirty="0" smtClean="0">
                <a:solidFill>
                  <a:srgbClr val="00B05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Reshape on-the-fly trajectory</a:t>
            </a:r>
            <a:r>
              <a:rPr lang="zh-TW" altLang="en-US" sz="2400" kern="0" dirty="0" smtClean="0">
                <a:solidFill>
                  <a:srgbClr val="00B05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2400" kern="0" dirty="0" smtClean="0">
                <a:solidFill>
                  <a:srgbClr val="00B05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n-US" altLang="zh-TW" sz="2400" kern="0" dirty="0" err="1" smtClean="0">
                <a:solidFill>
                  <a:srgbClr val="00B05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OpenMM</a:t>
            </a:r>
            <a:r>
              <a:rPr lang="en-US" altLang="zh-TW" sz="2400" kern="0" dirty="0" smtClean="0">
                <a:solidFill>
                  <a:srgbClr val="00B05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 data format &gt;&gt;&gt; </a:t>
            </a:r>
            <a:r>
              <a:rPr lang="en-US" altLang="zh-TW" sz="2400" kern="0" dirty="0" err="1" smtClean="0">
                <a:solidFill>
                  <a:srgbClr val="00B05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NumPy</a:t>
            </a:r>
            <a:r>
              <a:rPr lang="en-US" altLang="zh-TW" sz="2400" kern="0" dirty="0" smtClean="0">
                <a:solidFill>
                  <a:srgbClr val="00B05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 array)</a:t>
            </a:r>
            <a:endParaRPr lang="en-US" altLang="zh-TW" sz="2400" kern="0" dirty="0">
              <a:solidFill>
                <a:srgbClr val="00B050"/>
              </a:solidFill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defTabSz="914351"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r>
              <a:rPr lang="en-US" altLang="zh-TW" sz="2400" kern="0" dirty="0">
                <a:solidFill>
                  <a:srgbClr val="00B05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2. Update molecular list</a:t>
            </a:r>
          </a:p>
          <a:p>
            <a:pPr defTabSz="914351"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r>
              <a:rPr lang="en-US" altLang="zh-TW" sz="2400" kern="0" dirty="0">
                <a:solidFill>
                  <a:schemeClr val="bg2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3. ﻿Define Wave Function &amp; Probability Density &amp; QM-region weighting list</a:t>
            </a:r>
          </a:p>
          <a:p>
            <a:pPr defTabSz="914351"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r>
              <a:rPr lang="en-US" altLang="zh-TW" sz="2400" kern="0" dirty="0">
                <a:solidFill>
                  <a:schemeClr val="bg2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4. Calculate site energy (remove </a:t>
            </a:r>
            <a:r>
              <a:rPr lang="en-US" altLang="zh-TW" sz="2400" kern="0" dirty="0" smtClean="0">
                <a:solidFill>
                  <a:schemeClr val="bg2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FF </a:t>
            </a:r>
            <a:r>
              <a:rPr lang="en-US" altLang="zh-TW" sz="2400" kern="0" dirty="0">
                <a:solidFill>
                  <a:schemeClr val="bg2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&amp; recover </a:t>
            </a:r>
            <a:r>
              <a:rPr lang="en-US" altLang="zh-TW" sz="2400" kern="0" dirty="0" smtClean="0">
                <a:solidFill>
                  <a:schemeClr val="bg2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FF)</a:t>
            </a:r>
            <a:endParaRPr lang="en-US" altLang="zh-TW" sz="2400" kern="0" dirty="0">
              <a:solidFill>
                <a:schemeClr val="bg2"/>
              </a:solidFill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defTabSz="914351"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r>
              <a:rPr lang="en-US" altLang="zh-TW" sz="2400" kern="0" dirty="0">
                <a:solidFill>
                  <a:schemeClr val="bg2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5. Calculate electronic coupling</a:t>
            </a:r>
          </a:p>
          <a:p>
            <a:pPr defTabSz="914351"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r>
              <a:rPr lang="en-US" altLang="zh-TW" sz="2400" kern="0" dirty="0">
                <a:solidFill>
                  <a:schemeClr val="bg2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6. Build up Hamiltonian</a:t>
            </a:r>
          </a:p>
          <a:p>
            <a:pPr defTabSz="914351"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r>
              <a:rPr lang="en-US" altLang="zh-TW" sz="2400" kern="0" dirty="0">
                <a:solidFill>
                  <a:srgbClr val="A50021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7. Propagate wave packet</a:t>
            </a:r>
          </a:p>
          <a:p>
            <a:pPr defTabSz="914351"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r>
              <a:rPr lang="en-US" altLang="zh-TW" sz="2400" kern="0" dirty="0">
                <a:solidFill>
                  <a:schemeClr val="tx1">
                    <a:lumMod val="65000"/>
                    <a:lumOff val="35000"/>
                  </a:schemeClr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8. Update QM-region weighting list &amp; force field list</a:t>
            </a:r>
          </a:p>
          <a:p>
            <a:pPr defTabSz="914351"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r>
              <a:rPr lang="en-US" altLang="zh-TW" sz="2400" kern="0" dirty="0">
                <a:solidFill>
                  <a:schemeClr val="tx1">
                    <a:lumMod val="65000"/>
                    <a:lumOff val="35000"/>
                  </a:schemeClr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9. Update charged state force field</a:t>
            </a:r>
          </a:p>
          <a:p>
            <a:pPr defTabSz="914351"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r>
              <a:rPr lang="en-US" altLang="zh-TW" sz="2400" kern="0" dirty="0">
                <a:solidFill>
                  <a:schemeClr val="tx1">
                    <a:lumMod val="65000"/>
                    <a:lumOff val="35000"/>
                  </a:schemeClr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10. ﻿</a:t>
            </a:r>
            <a:r>
              <a:rPr lang="en-US" altLang="zh-TW" sz="2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Define the </a:t>
            </a:r>
            <a:r>
              <a:rPr lang="en-US" altLang="zh-TW" sz="2400" kern="0" dirty="0">
                <a:solidFill>
                  <a:schemeClr val="tx1">
                    <a:lumMod val="65000"/>
                    <a:lumOff val="35000"/>
                  </a:schemeClr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new charged center</a:t>
            </a:r>
          </a:p>
          <a:p>
            <a:pPr defTabSz="914351"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r>
              <a:rPr lang="en-US" altLang="zh-TW" sz="2400" kern="0" dirty="0">
                <a:solidFill>
                  <a:schemeClr val="tx1">
                    <a:lumMod val="65000"/>
                    <a:lumOff val="35000"/>
                  </a:schemeClr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11. Run MD </a:t>
            </a:r>
            <a:r>
              <a:rPr lang="en-US" altLang="zh-TW" sz="2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simulation</a:t>
            </a:r>
          </a:p>
          <a:p>
            <a:pPr defTabSz="914351"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r>
              <a:rPr lang="en-US" altLang="zh-TW" sz="2400" kern="0" dirty="0" smtClean="0">
                <a:solidFill>
                  <a:srgbClr val="0000FF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12. For loop from step 1 to step 11</a:t>
            </a:r>
            <a:endParaRPr lang="en-US" altLang="zh-TW" sz="2400" kern="0" dirty="0">
              <a:solidFill>
                <a:srgbClr val="0000FF"/>
              </a:solidFill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650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 bwMode="gray">
          <a:xfrm>
            <a:off x="335360" y="188039"/>
            <a:ext cx="11737304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defRPr/>
            </a:pPr>
            <a:r>
              <a:rPr lang="en-US" altLang="zh-TW" sz="3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Overall </a:t>
            </a:r>
            <a:r>
              <a:rPr lang="en-US" altLang="zh-TW" sz="3600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Processing Flow</a:t>
            </a:r>
            <a:endParaRPr lang="en-US" altLang="zh-TW" sz="36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Times New Roman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03512" y="5229200"/>
            <a:ext cx="94690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51"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r>
              <a:rPr lang="en-US" altLang="zh-TW" sz="2400" kern="0" dirty="0">
                <a:solidFill>
                  <a:schemeClr val="accent1"/>
                </a:solidFill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0. Determine the initial charged center </a:t>
            </a:r>
            <a:r>
              <a:rPr lang="en-US" altLang="zh-TW" sz="2400" kern="0" dirty="0" smtClean="0">
                <a:solidFill>
                  <a:schemeClr val="accent1"/>
                </a:solidFill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&amp;</a:t>
            </a:r>
            <a:r>
              <a:rPr lang="zh-TW" altLang="en-US" sz="2400" kern="0" dirty="0" smtClean="0">
                <a:solidFill>
                  <a:schemeClr val="accent1"/>
                </a:solidFill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2400" kern="0" dirty="0" smtClean="0">
                <a:solidFill>
                  <a:schemeClr val="accent1"/>
                </a:solidFill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update FF (only </a:t>
            </a:r>
            <a:r>
              <a:rPr lang="en-US" altLang="zh-TW" sz="2400" kern="0" dirty="0">
                <a:solidFill>
                  <a:schemeClr val="accent1"/>
                </a:solidFill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for t = 0 )</a:t>
            </a:r>
          </a:p>
          <a:p>
            <a:pPr defTabSz="914351"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r>
              <a:rPr lang="en-US" altLang="zh-TW" sz="2400" kern="0" dirty="0">
                <a:solidFill>
                  <a:srgbClr val="00B050"/>
                </a:solidFill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1. </a:t>
            </a:r>
            <a:r>
              <a:rPr lang="en-US" altLang="zh-TW" sz="2400" kern="0" dirty="0" smtClean="0">
                <a:solidFill>
                  <a:srgbClr val="00B050"/>
                </a:solidFill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Reshape on-the-fly trajectory</a:t>
            </a:r>
            <a:endParaRPr lang="en-US" altLang="zh-TW" sz="2400" kern="0" dirty="0">
              <a:solidFill>
                <a:srgbClr val="00B050"/>
              </a:solidFill>
              <a:latin typeface="+mj-lt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defTabSz="914351"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r>
              <a:rPr lang="en-US" altLang="zh-TW" sz="2400" kern="0" dirty="0">
                <a:solidFill>
                  <a:srgbClr val="00B050"/>
                </a:solidFill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2. Update molecular </a:t>
            </a:r>
            <a:r>
              <a:rPr lang="en-US" altLang="zh-TW" sz="2400" kern="0" dirty="0" smtClean="0">
                <a:solidFill>
                  <a:srgbClr val="00B050"/>
                </a:solidFill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list</a:t>
            </a:r>
            <a:endParaRPr lang="en-US" altLang="zh-TW" sz="2400" kern="0" dirty="0">
              <a:solidFill>
                <a:srgbClr val="00B050"/>
              </a:solidFill>
              <a:latin typeface="+mj-lt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927" y="1177758"/>
            <a:ext cx="4513551" cy="4049962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 bwMode="auto">
          <a:xfrm>
            <a:off x="3808350" y="2983984"/>
            <a:ext cx="1260000" cy="1260000"/>
          </a:xfrm>
          <a:prstGeom prst="ellipse">
            <a:avLst/>
          </a:prstGeom>
          <a:noFill/>
          <a:ln w="571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6936510" y="1435672"/>
            <a:ext cx="3420000" cy="3420000"/>
          </a:xfrm>
          <a:prstGeom prst="ellipse">
            <a:avLst/>
          </a:prstGeom>
          <a:noFill/>
          <a:ln w="571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" name="直線接點 9"/>
          <p:cNvCxnSpPr>
            <a:stCxn id="3" idx="0"/>
          </p:cNvCxnSpPr>
          <p:nvPr/>
        </p:nvCxnSpPr>
        <p:spPr bwMode="auto">
          <a:xfrm flipV="1">
            <a:off x="4438350" y="1795712"/>
            <a:ext cx="3150280" cy="118827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直線接點 10"/>
          <p:cNvCxnSpPr/>
          <p:nvPr/>
        </p:nvCxnSpPr>
        <p:spPr bwMode="auto">
          <a:xfrm>
            <a:off x="4465318" y="4262276"/>
            <a:ext cx="3555360" cy="49112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2" t="16401" r="24075" b="19617"/>
          <a:stretch/>
        </p:blipFill>
        <p:spPr>
          <a:xfrm>
            <a:off x="6917820" y="1404111"/>
            <a:ext cx="3551978" cy="348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9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 bwMode="gray">
          <a:xfrm>
            <a:off x="335360" y="188039"/>
            <a:ext cx="11737304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defRPr/>
            </a:pPr>
            <a:r>
              <a:rPr lang="en-US" altLang="zh-TW" sz="3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Overall </a:t>
            </a:r>
            <a:r>
              <a:rPr lang="en-US" altLang="zh-TW" sz="3600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Processing Flow</a:t>
            </a:r>
            <a:endParaRPr lang="en-US" altLang="zh-TW" sz="36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Times New Roman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59496" y="4874901"/>
            <a:ext cx="10153128" cy="1733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51"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r>
              <a:rPr lang="en-US" altLang="zh-TW" sz="2400" kern="0" dirty="0">
                <a:solidFill>
                  <a:schemeClr val="bg2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3. ﻿Define </a:t>
            </a:r>
            <a:r>
              <a:rPr lang="en-US" altLang="zh-TW" sz="2400" kern="0" dirty="0" smtClean="0">
                <a:solidFill>
                  <a:schemeClr val="bg2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wave function &amp; probability density &amp; QM-region weighting list</a:t>
            </a:r>
          </a:p>
          <a:p>
            <a:pPr defTabSz="914351"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r>
              <a:rPr lang="en-US" altLang="zh-TW" sz="2400" kern="0" dirty="0" smtClean="0">
                <a:solidFill>
                  <a:schemeClr val="bg2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en-US" altLang="zh-TW" sz="2400" kern="0" dirty="0">
                <a:solidFill>
                  <a:schemeClr val="bg2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. Calculate site energy (remove </a:t>
            </a:r>
            <a:r>
              <a:rPr lang="en-US" altLang="zh-TW" sz="2400" kern="0" dirty="0" smtClean="0">
                <a:solidFill>
                  <a:schemeClr val="bg2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FF </a:t>
            </a:r>
            <a:r>
              <a:rPr lang="en-US" altLang="zh-TW" sz="2400" kern="0" dirty="0">
                <a:solidFill>
                  <a:schemeClr val="bg2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&amp; recover </a:t>
            </a:r>
            <a:r>
              <a:rPr lang="en-US" altLang="zh-TW" sz="2400" kern="0" dirty="0" smtClean="0">
                <a:solidFill>
                  <a:schemeClr val="bg2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FF)</a:t>
            </a:r>
            <a:endParaRPr lang="en-US" altLang="zh-TW" sz="2400" kern="0" dirty="0">
              <a:solidFill>
                <a:schemeClr val="bg2"/>
              </a:solidFill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defTabSz="914351"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r>
              <a:rPr lang="en-US" altLang="zh-TW" sz="2400" kern="0" dirty="0">
                <a:solidFill>
                  <a:schemeClr val="bg2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5. Calculate electronic coupling</a:t>
            </a:r>
          </a:p>
          <a:p>
            <a:pPr defTabSz="914351"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r>
              <a:rPr lang="en-US" altLang="zh-TW" sz="2400" kern="0" dirty="0">
                <a:solidFill>
                  <a:schemeClr val="bg2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6. Build up Hamiltonian</a:t>
            </a:r>
          </a:p>
        </p:txBody>
      </p:sp>
      <p:sp>
        <p:nvSpPr>
          <p:cNvPr id="9" name="橢圓 8"/>
          <p:cNvSpPr/>
          <p:nvPr/>
        </p:nvSpPr>
        <p:spPr bwMode="auto">
          <a:xfrm>
            <a:off x="1339424" y="1384492"/>
            <a:ext cx="3420000" cy="3420000"/>
          </a:xfrm>
          <a:prstGeom prst="ellipse">
            <a:avLst/>
          </a:prstGeom>
          <a:noFill/>
          <a:ln w="571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6CCA35A6-6557-1040-8DD2-7E0ABF2B0471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068904" y="1844824"/>
          <a:ext cx="4042651" cy="2501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Equation" r:id="rId4" imgW="1892160" imgH="1168200" progId="Equation.DSMT4">
                  <p:embed/>
                </p:oleObj>
              </mc:Choice>
              <mc:Fallback>
                <p:oleObj name="Equation" r:id="rId4" imgW="1892160" imgH="1168200" progId="Equation.DSMT4">
                  <p:embed/>
                  <p:pic>
                    <p:nvPicPr>
                      <p:cNvPr id="12" name="物件 11">
                        <a:extLst>
                          <a:ext uri="{FF2B5EF4-FFF2-40B4-BE49-F238E27FC236}">
                            <a16:creationId xmlns:a16="http://schemas.microsoft.com/office/drawing/2014/main" id="{6CCA35A6-6557-1040-8DD2-7E0ABF2B04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68904" y="1844824"/>
                        <a:ext cx="4042651" cy="25010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B3F31C50-A72B-3F4A-9AB3-CC7D15E212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9264352" y="1898190"/>
          <a:ext cx="1866564" cy="2506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Equation" r:id="rId6" imgW="850680" imgH="1143000" progId="Equation.DSMT4">
                  <p:embed/>
                </p:oleObj>
              </mc:Choice>
              <mc:Fallback>
                <p:oleObj name="Equation" r:id="rId6" imgW="850680" imgH="1143000" progId="Equation.DSMT4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B3F31C50-A72B-3F4A-9AB3-CC7D15E212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264352" y="1898190"/>
                        <a:ext cx="1866564" cy="25067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2" t="16401" r="24075" b="19617"/>
          <a:stretch/>
        </p:blipFill>
        <p:spPr>
          <a:xfrm>
            <a:off x="1273435" y="1391779"/>
            <a:ext cx="3551978" cy="348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3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6293960" y="4400552"/>
            <a:ext cx="4073809" cy="848434"/>
          </a:xfrm>
          <a:prstGeom prst="rect">
            <a:avLst/>
          </a:prstGeom>
          <a:solidFill>
            <a:srgbClr val="E7E6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標題 1"/>
          <p:cNvSpPr txBox="1">
            <a:spLocks/>
          </p:cNvSpPr>
          <p:nvPr/>
        </p:nvSpPr>
        <p:spPr bwMode="gray">
          <a:xfrm>
            <a:off x="335360" y="188039"/>
            <a:ext cx="11737304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defRPr/>
            </a:pPr>
            <a:r>
              <a:rPr lang="en-US" altLang="zh-TW" sz="3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Overall </a:t>
            </a:r>
            <a:r>
              <a:rPr lang="en-US" altLang="zh-TW" sz="3600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Processing Flow</a:t>
            </a:r>
            <a:endParaRPr lang="en-US" altLang="zh-TW" sz="36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Times New Roman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5467376"/>
            <a:ext cx="12192000" cy="470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51"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r>
              <a:rPr lang="en-US" altLang="zh-TW" sz="2400" kern="0" dirty="0">
                <a:solidFill>
                  <a:srgbClr val="A50021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7. Propagate wave packet</a:t>
            </a:r>
          </a:p>
        </p:txBody>
      </p:sp>
      <p:sp>
        <p:nvSpPr>
          <p:cNvPr id="9" name="橢圓 8"/>
          <p:cNvSpPr/>
          <p:nvPr/>
        </p:nvSpPr>
        <p:spPr bwMode="auto">
          <a:xfrm>
            <a:off x="1392794" y="1556792"/>
            <a:ext cx="3420000" cy="3420000"/>
          </a:xfrm>
          <a:prstGeom prst="ellipse">
            <a:avLst/>
          </a:prstGeom>
          <a:noFill/>
          <a:ln w="571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B3F31C50-A72B-3F4A-9AB3-CC7D15E212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011832" y="1753450"/>
          <a:ext cx="1866564" cy="2506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Equation" r:id="rId4" imgW="850680" imgH="1143000" progId="Equation.DSMT4">
                  <p:embed/>
                </p:oleObj>
              </mc:Choice>
              <mc:Fallback>
                <p:oleObj name="Equation" r:id="rId4" imgW="850680" imgH="1143000" progId="Equation.DSMT4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B3F31C50-A72B-3F4A-9AB3-CC7D15E212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11832" y="1753450"/>
                        <a:ext cx="1866564" cy="25067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>
            <a:extLst>
              <a:ext uri="{FF2B5EF4-FFF2-40B4-BE49-F238E27FC236}">
                <a16:creationId xmlns:a16="http://schemas.microsoft.com/office/drawing/2014/main" id="{B3F31C50-A72B-3F4A-9AB3-CC7D15E212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993560" y="1753523"/>
          <a:ext cx="2482850" cy="2506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Equation" r:id="rId6" imgW="1130040" imgH="1143000" progId="Equation.DSMT4">
                  <p:embed/>
                </p:oleObj>
              </mc:Choice>
              <mc:Fallback>
                <p:oleObj name="Equation" r:id="rId6" imgW="1130040" imgH="1143000" progId="Equation.DSMT4">
                  <p:embed/>
                  <p:pic>
                    <p:nvPicPr>
                      <p:cNvPr id="10" name="物件 9">
                        <a:extLst>
                          <a:ext uri="{FF2B5EF4-FFF2-40B4-BE49-F238E27FC236}">
                            <a16:creationId xmlns:a16="http://schemas.microsoft.com/office/drawing/2014/main" id="{B3F31C50-A72B-3F4A-9AB3-CC7D15E212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93560" y="1753523"/>
                        <a:ext cx="2482850" cy="2506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線箭頭接點 18">
            <a:extLst>
              <a:ext uri="{FF2B5EF4-FFF2-40B4-BE49-F238E27FC236}">
                <a16:creationId xmlns:a16="http://schemas.microsoft.com/office/drawing/2014/main" id="{C021F67C-1630-BF4E-868C-F0C8D6693F77}"/>
              </a:ext>
            </a:extLst>
          </p:cNvPr>
          <p:cNvCxnSpPr>
            <a:cxnSpLocks/>
          </p:cNvCxnSpPr>
          <p:nvPr/>
        </p:nvCxnSpPr>
        <p:spPr>
          <a:xfrm>
            <a:off x="7077794" y="2996988"/>
            <a:ext cx="716368" cy="9829"/>
          </a:xfrm>
          <a:prstGeom prst="straightConnector1">
            <a:avLst/>
          </a:prstGeom>
          <a:ln w="165100">
            <a:solidFill>
              <a:srgbClr val="A5002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物件 14"/>
          <p:cNvGraphicFramePr>
            <a:graphicFrameLocks noChangeAspect="1"/>
          </p:cNvGraphicFramePr>
          <p:nvPr>
            <p:extLst/>
          </p:nvPr>
        </p:nvGraphicFramePr>
        <p:xfrm>
          <a:off x="6927850" y="4421188"/>
          <a:ext cx="2865438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Equation" r:id="rId8" imgW="1473120" imgH="393480" progId="Equation.DSMT4">
                  <p:embed/>
                </p:oleObj>
              </mc:Choice>
              <mc:Fallback>
                <p:oleObj name="Equation" r:id="rId8" imgW="1473120" imgH="393480" progId="Equation.DSMT4">
                  <p:embed/>
                  <p:pic>
                    <p:nvPicPr>
                      <p:cNvPr id="15" name="物件 1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927850" y="4421188"/>
                        <a:ext cx="2865438" cy="765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2" t="16401" r="24075" b="19617"/>
          <a:stretch/>
        </p:blipFill>
        <p:spPr>
          <a:xfrm>
            <a:off x="1360155" y="1500150"/>
            <a:ext cx="3551978" cy="348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 bwMode="gray">
          <a:xfrm>
            <a:off x="335360" y="188039"/>
            <a:ext cx="11737304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defRPr/>
            </a:pPr>
            <a:r>
              <a:rPr lang="en-US" altLang="zh-TW" sz="3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Overall </a:t>
            </a:r>
            <a:r>
              <a:rPr lang="en-US" altLang="zh-TW" sz="3600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Processing Flow</a:t>
            </a:r>
            <a:endParaRPr lang="en-US" altLang="zh-TW" sz="36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Times New Roman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639616" y="4870157"/>
            <a:ext cx="7536160" cy="1733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51"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r>
              <a:rPr lang="en-US" altLang="zh-TW" sz="2400" kern="0" dirty="0">
                <a:solidFill>
                  <a:schemeClr val="tx1">
                    <a:lumMod val="65000"/>
                    <a:lumOff val="35000"/>
                  </a:schemeClr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8. Update QM-region weighting list &amp; force field list</a:t>
            </a:r>
          </a:p>
          <a:p>
            <a:pPr defTabSz="914351"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r>
              <a:rPr lang="en-US" altLang="zh-TW" sz="2400" kern="0" dirty="0">
                <a:solidFill>
                  <a:schemeClr val="tx1">
                    <a:lumMod val="65000"/>
                    <a:lumOff val="35000"/>
                  </a:schemeClr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9. Update charged state force field</a:t>
            </a:r>
          </a:p>
          <a:p>
            <a:pPr defTabSz="914351"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r>
              <a:rPr lang="en-US" altLang="zh-TW" sz="2400" kern="0" dirty="0">
                <a:solidFill>
                  <a:schemeClr val="tx1">
                    <a:lumMod val="65000"/>
                    <a:lumOff val="35000"/>
                  </a:schemeClr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10. ﻿Define the new charged center</a:t>
            </a:r>
          </a:p>
          <a:p>
            <a:pPr defTabSz="914351"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r>
              <a:rPr lang="en-US" altLang="zh-TW" sz="2400" kern="0" dirty="0">
                <a:solidFill>
                  <a:schemeClr val="tx1">
                    <a:lumMod val="65000"/>
                    <a:lumOff val="35000"/>
                  </a:schemeClr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11. Run MD simulation</a:t>
            </a:r>
          </a:p>
        </p:txBody>
      </p:sp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B3F31C50-A72B-3F4A-9AB3-CC7D15E2121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713346" y="1862969"/>
          <a:ext cx="2645391" cy="220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Equation" r:id="rId4" imgW="1371600" imgH="1143000" progId="Equation.DSMT4">
                  <p:embed/>
                </p:oleObj>
              </mc:Choice>
              <mc:Fallback>
                <p:oleObj name="Equation" r:id="rId4" imgW="1371600" imgH="114300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B3F31C50-A72B-3F4A-9AB3-CC7D15E212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13346" y="1862969"/>
                        <a:ext cx="2645391" cy="2200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群組 21"/>
          <p:cNvGrpSpPr/>
          <p:nvPr/>
        </p:nvGrpSpPr>
        <p:grpSpPr>
          <a:xfrm>
            <a:off x="497971" y="1159854"/>
            <a:ext cx="4175763" cy="3512106"/>
            <a:chOff x="353955" y="1241028"/>
            <a:chExt cx="4175763" cy="3512106"/>
          </a:xfrm>
        </p:grpSpPr>
        <p:sp>
          <p:nvSpPr>
            <p:cNvPr id="9" name="橢圓 8"/>
            <p:cNvSpPr/>
            <p:nvPr/>
          </p:nvSpPr>
          <p:spPr bwMode="auto">
            <a:xfrm>
              <a:off x="362230" y="1333134"/>
              <a:ext cx="3420000" cy="3420000"/>
            </a:xfrm>
            <a:prstGeom prst="ellipse">
              <a:avLst/>
            </a:prstGeom>
            <a:noFill/>
            <a:ln w="57150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1" name="直線箭頭接點 18">
              <a:extLst>
                <a:ext uri="{FF2B5EF4-FFF2-40B4-BE49-F238E27FC236}">
                  <a16:creationId xmlns:a16="http://schemas.microsoft.com/office/drawing/2014/main" id="{C021F67C-1630-BF4E-868C-F0C8D6693F77}"/>
                </a:ext>
              </a:extLst>
            </p:cNvPr>
            <p:cNvCxnSpPr>
              <a:cxnSpLocks/>
            </p:cNvCxnSpPr>
            <p:nvPr/>
          </p:nvCxnSpPr>
          <p:spPr>
            <a:xfrm>
              <a:off x="3905933" y="3043134"/>
              <a:ext cx="623785" cy="0"/>
            </a:xfrm>
            <a:prstGeom prst="straightConnector1">
              <a:avLst/>
            </a:prstGeom>
            <a:ln w="165100">
              <a:solidFill>
                <a:srgbClr val="A50021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92" t="16401" r="24075" b="19617"/>
            <a:stretch/>
          </p:blipFill>
          <p:spPr>
            <a:xfrm>
              <a:off x="353955" y="1241028"/>
              <a:ext cx="3551978" cy="3483122"/>
            </a:xfrm>
            <a:prstGeom prst="rect">
              <a:avLst/>
            </a:prstGeom>
          </p:spPr>
        </p:pic>
      </p:grpSp>
      <p:grpSp>
        <p:nvGrpSpPr>
          <p:cNvPr id="5" name="群組 4"/>
          <p:cNvGrpSpPr/>
          <p:nvPr/>
        </p:nvGrpSpPr>
        <p:grpSpPr>
          <a:xfrm>
            <a:off x="7824192" y="1159854"/>
            <a:ext cx="3888297" cy="3593729"/>
            <a:chOff x="7680176" y="1324352"/>
            <a:chExt cx="3888297" cy="3593729"/>
          </a:xfrm>
        </p:grpSpPr>
        <p:sp>
          <p:nvSpPr>
            <p:cNvPr id="20" name="橢圓 19"/>
            <p:cNvSpPr/>
            <p:nvPr/>
          </p:nvSpPr>
          <p:spPr bwMode="auto">
            <a:xfrm>
              <a:off x="7981404" y="1411217"/>
              <a:ext cx="3420000" cy="3420000"/>
            </a:xfrm>
            <a:prstGeom prst="ellipse">
              <a:avLst/>
            </a:prstGeom>
            <a:noFill/>
            <a:ln w="57150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62" t="17450" r="24192" b="18501"/>
            <a:stretch/>
          </p:blipFill>
          <p:spPr>
            <a:xfrm>
              <a:off x="7680176" y="1324352"/>
              <a:ext cx="3888297" cy="3593729"/>
            </a:xfrm>
            <a:prstGeom prst="rect">
              <a:avLst/>
            </a:prstGeom>
          </p:spPr>
        </p:pic>
      </p:grpSp>
      <p:cxnSp>
        <p:nvCxnSpPr>
          <p:cNvPr id="21" name="直線箭頭接點 18">
            <a:extLst>
              <a:ext uri="{FF2B5EF4-FFF2-40B4-BE49-F238E27FC236}">
                <a16:creationId xmlns:a16="http://schemas.microsoft.com/office/drawing/2014/main" id="{C021F67C-1630-BF4E-868C-F0C8D6693F77}"/>
              </a:ext>
            </a:extLst>
          </p:cNvPr>
          <p:cNvCxnSpPr>
            <a:cxnSpLocks/>
          </p:cNvCxnSpPr>
          <p:nvPr/>
        </p:nvCxnSpPr>
        <p:spPr>
          <a:xfrm>
            <a:off x="7464152" y="2963357"/>
            <a:ext cx="623785" cy="0"/>
          </a:xfrm>
          <a:prstGeom prst="straightConnector1">
            <a:avLst/>
          </a:prstGeom>
          <a:ln w="165100">
            <a:solidFill>
              <a:srgbClr val="A5002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橢圓 15"/>
          <p:cNvSpPr/>
          <p:nvPr/>
        </p:nvSpPr>
        <p:spPr bwMode="auto">
          <a:xfrm>
            <a:off x="8627051" y="1290151"/>
            <a:ext cx="3420000" cy="3420000"/>
          </a:xfrm>
          <a:prstGeom prst="ellipse">
            <a:avLst/>
          </a:prstGeom>
          <a:noFill/>
          <a:ln w="571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77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 bwMode="gray">
          <a:xfrm>
            <a:off x="335360" y="188039"/>
            <a:ext cx="1144927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defRPr/>
            </a:pPr>
            <a:r>
              <a:rPr lang="en-US" altLang="zh-TW" sz="3600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rPr>
              <a:t>Issue &amp; Warning</a:t>
            </a:r>
            <a:endParaRPr lang="en-US" altLang="zh-TW" sz="36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Times New Roman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11424" y="2348880"/>
            <a:ext cx="10441160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 </a:t>
            </a:r>
            <a:r>
              <a:rPr lang="en-US" altLang="zh-TW" sz="2400" dirty="0" err="1">
                <a:solidFill>
                  <a:schemeClr val="bg1"/>
                </a:solidFill>
              </a:rPr>
              <a:t>UserWarning</a:t>
            </a:r>
            <a:r>
              <a:rPr lang="en-US" altLang="zh-TW" sz="2400" dirty="0">
                <a:solidFill>
                  <a:schemeClr val="bg1"/>
                </a:solidFill>
              </a:rPr>
              <a:t>: </a:t>
            </a:r>
            <a:r>
              <a:rPr lang="en-US" altLang="zh-TW" sz="2400" dirty="0" err="1">
                <a:solidFill>
                  <a:schemeClr val="bg1"/>
                </a:solidFill>
              </a:rPr>
              <a:t>zvode</a:t>
            </a:r>
            <a:r>
              <a:rPr lang="en-US" altLang="zh-TW" sz="2400" dirty="0">
                <a:solidFill>
                  <a:schemeClr val="bg1"/>
                </a:solidFill>
              </a:rPr>
              <a:t>: Excess work done on this call. (Perhaps wrong MF.)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1384" y="1268760"/>
            <a:ext cx="108790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defTabSz="914351" fontAlgn="auto"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n"/>
              <a:defRPr/>
            </a:pPr>
            <a:r>
              <a:rPr lang="en-US" altLang="zh-TW" sz="2800" b="1" kern="0" dirty="0" smtClean="0">
                <a:solidFill>
                  <a:schemeClr val="bg2">
                    <a:lumMod val="50000"/>
                  </a:schemeClr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The following warning message shows up when we implement </a:t>
            </a:r>
            <a:r>
              <a:rPr lang="en-US" altLang="zh-TW" sz="2800" b="1" kern="0" dirty="0" err="1" smtClean="0">
                <a:solidFill>
                  <a:schemeClr val="bg2">
                    <a:lumMod val="50000"/>
                  </a:schemeClr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zvode</a:t>
            </a:r>
            <a:r>
              <a:rPr lang="en-US" altLang="zh-TW" sz="2800" b="1" kern="0" dirty="0" smtClean="0">
                <a:solidFill>
                  <a:schemeClr val="bg2">
                    <a:lumMod val="50000"/>
                  </a:schemeClr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 (</a:t>
            </a:r>
            <a:r>
              <a:rPr lang="en-US" altLang="zh-TW" sz="2800" b="1" kern="0" dirty="0" err="1" smtClean="0">
                <a:solidFill>
                  <a:schemeClr val="bg2">
                    <a:lumMod val="50000"/>
                  </a:schemeClr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Scipy</a:t>
            </a:r>
            <a:r>
              <a:rPr lang="en-US" altLang="zh-TW" sz="2800" b="1" kern="0" dirty="0" smtClean="0">
                <a:solidFill>
                  <a:schemeClr val="bg2">
                    <a:lumMod val="50000"/>
                  </a:schemeClr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 ODE solver) for wave propagation.</a:t>
            </a:r>
            <a:endParaRPr lang="en-US" altLang="zh-TW" sz="2400" b="1" kern="0" dirty="0">
              <a:solidFill>
                <a:schemeClr val="bg2"/>
              </a:solidFill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1384" y="3284984"/>
            <a:ext cx="108790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defTabSz="914351" fontAlgn="auto"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n"/>
              <a:defRPr/>
            </a:pPr>
            <a:r>
              <a:rPr lang="en-US" altLang="zh-TW" sz="2800" b="1" kern="0" dirty="0" smtClean="0">
                <a:solidFill>
                  <a:schemeClr val="bg2">
                    <a:lumMod val="50000"/>
                  </a:schemeClr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People discussed about this warning message </a:t>
            </a:r>
            <a:endParaRPr lang="en-US" altLang="zh-TW" sz="2400" b="1" kern="0" dirty="0">
              <a:solidFill>
                <a:schemeClr val="bg2"/>
              </a:solidFill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17588" y="3789040"/>
            <a:ext cx="104411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https://stackoverflow.com/questions/40788747/internal-working-of-scipy-integrate-od</a:t>
            </a:r>
            <a:r>
              <a:rPr lang="zh-TW" altLang="en-US" dirty="0" smtClean="0">
                <a:hlinkClick r:id="rId3"/>
              </a:rPr>
              <a:t>e</a:t>
            </a:r>
            <a:endParaRPr lang="en-US" altLang="zh-TW" dirty="0" smtClean="0"/>
          </a:p>
          <a:p>
            <a:r>
              <a:rPr lang="en-US" altLang="zh-TW" dirty="0">
                <a:hlinkClick r:id="rId4"/>
              </a:rPr>
              <a:t>https://</a:t>
            </a:r>
            <a:r>
              <a:rPr lang="en-US" altLang="zh-TW" dirty="0" smtClean="0">
                <a:hlinkClick r:id="rId4"/>
              </a:rPr>
              <a:t>github.com/qutip/qutip/issues/822</a:t>
            </a:r>
            <a:endParaRPr lang="en-US" altLang="zh-TW" dirty="0" smtClean="0"/>
          </a:p>
          <a:p>
            <a:r>
              <a:rPr lang="en-US" altLang="zh-TW" dirty="0">
                <a:hlinkClick r:id="rId5"/>
              </a:rPr>
              <a:t>https://</a:t>
            </a:r>
            <a:r>
              <a:rPr lang="en-US" altLang="zh-TW" dirty="0" smtClean="0">
                <a:hlinkClick r:id="rId5"/>
              </a:rPr>
              <a:t>docs.scipy.org/doc/scipy/reference/generated/scipy.integrate.ode.html</a:t>
            </a:r>
            <a:endParaRPr lang="en-US" altLang="zh-TW" dirty="0" smtClean="0"/>
          </a:p>
        </p:txBody>
      </p:sp>
      <p:sp>
        <p:nvSpPr>
          <p:cNvPr id="5" name="矩形 4"/>
          <p:cNvSpPr/>
          <p:nvPr/>
        </p:nvSpPr>
        <p:spPr>
          <a:xfrm>
            <a:off x="911424" y="5775647"/>
            <a:ext cx="10441160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</a:rPr>
              <a:t> r = ode(dY_dt).set_integrator('zvode', method='bdf', nsteps=10000) </a:t>
            </a:r>
          </a:p>
        </p:txBody>
      </p:sp>
      <p:sp>
        <p:nvSpPr>
          <p:cNvPr id="13" name="矩形 12"/>
          <p:cNvSpPr/>
          <p:nvPr/>
        </p:nvSpPr>
        <p:spPr>
          <a:xfrm>
            <a:off x="551384" y="5180419"/>
            <a:ext cx="11089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defTabSz="914351" fontAlgn="auto"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n"/>
              <a:defRPr/>
            </a:pPr>
            <a:r>
              <a:rPr lang="en-US" altLang="zh-TW" sz="2800" b="1" kern="0" dirty="0" smtClean="0">
                <a:solidFill>
                  <a:schemeClr val="bg2">
                    <a:lumMod val="50000"/>
                  </a:schemeClr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My trial: specify </a:t>
            </a:r>
            <a:r>
              <a:rPr lang="en-US" altLang="zh-TW" sz="2800" b="1" i="1" kern="0" dirty="0" err="1" smtClean="0">
                <a:solidFill>
                  <a:schemeClr val="bg2">
                    <a:lumMod val="50000"/>
                  </a:schemeClr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nsteps</a:t>
            </a:r>
            <a:r>
              <a:rPr lang="en-US" altLang="zh-TW" sz="2800" b="1" kern="0" dirty="0" smtClean="0">
                <a:solidFill>
                  <a:schemeClr val="bg2">
                    <a:lumMod val="50000"/>
                  </a:schemeClr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 @ </a:t>
            </a:r>
            <a:r>
              <a:rPr lang="en-US" altLang="zh-TW" sz="2800" b="1" kern="0" dirty="0" err="1" smtClean="0">
                <a:solidFill>
                  <a:schemeClr val="bg2">
                    <a:lumMod val="50000"/>
                  </a:schemeClr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subroutine_Wave_Propagation</a:t>
            </a:r>
            <a:endParaRPr lang="en-US" altLang="zh-TW" sz="2400" b="1" kern="0" dirty="0">
              <a:solidFill>
                <a:schemeClr val="bg2"/>
              </a:solidFill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9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佈景主題2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Standard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>
            <a:lumMod val="20000"/>
            <a:lumOff val="80000"/>
          </a:scheme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solidFill>
          <a:schemeClr val="accent1"/>
        </a:solidFill>
        <a:ln w="38100" cap="flat" cmpd="sng" algn="ctr">
          <a:solidFill>
            <a:srgbClr val="FF0000"/>
          </a:solidFill>
          <a:prstDash val="solid"/>
          <a:round/>
          <a:headEnd type="none" w="med" len="med"/>
          <a:tailEnd type="triangle" w="med" len="med"/>
        </a:ln>
        <a:effectLst/>
      </a:spPr>
      <a:bodyPr/>
      <a:lstStyle/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佈景主題2</Template>
  <TotalTime>217295</TotalTime>
  <Words>397</Words>
  <Application>Microsoft Office PowerPoint</Application>
  <PresentationFormat>寬螢幕</PresentationFormat>
  <Paragraphs>97</Paragraphs>
  <Slides>10</Slides>
  <Notes>9</Notes>
  <HiddenSlides>1</HiddenSlides>
  <MMClips>0</MMClips>
  <ScaleCrop>false</ScaleCrop>
  <HeadingPairs>
    <vt:vector size="8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9" baseType="lpstr">
      <vt:lpstr>微軟正黑體</vt:lpstr>
      <vt:lpstr>新細明體</vt:lpstr>
      <vt:lpstr>Arial</vt:lpstr>
      <vt:lpstr>Calibri</vt:lpstr>
      <vt:lpstr>Times New Roman</vt:lpstr>
      <vt:lpstr>Wingdings</vt:lpstr>
      <vt:lpstr>佈景主題2</vt:lpstr>
      <vt:lpstr>Office 佈景主題</vt:lpstr>
      <vt:lpstr>Equation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小班</dc:creator>
  <cp:lastModifiedBy>俊壹 王</cp:lastModifiedBy>
  <cp:revision>9077</cp:revision>
  <dcterms:created xsi:type="dcterms:W3CDTF">2010-07-08T16:41:12Z</dcterms:created>
  <dcterms:modified xsi:type="dcterms:W3CDTF">2021-08-25T06:54:21Z</dcterms:modified>
</cp:coreProperties>
</file>